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6" r:id="rId2"/>
  </p:sldMasterIdLst>
  <p:notesMasterIdLst>
    <p:notesMasterId r:id="rId58"/>
  </p:notesMasterIdLst>
  <p:handoutMasterIdLst>
    <p:handoutMasterId r:id="rId59"/>
  </p:handoutMasterIdLst>
  <p:sldIdLst>
    <p:sldId id="542" r:id="rId3"/>
    <p:sldId id="555" r:id="rId4"/>
    <p:sldId id="564" r:id="rId5"/>
    <p:sldId id="550" r:id="rId6"/>
    <p:sldId id="551" r:id="rId7"/>
    <p:sldId id="563" r:id="rId8"/>
    <p:sldId id="545" r:id="rId9"/>
    <p:sldId id="544" r:id="rId10"/>
    <p:sldId id="546" r:id="rId11"/>
    <p:sldId id="485" r:id="rId12"/>
    <p:sldId id="480" r:id="rId13"/>
    <p:sldId id="400" r:id="rId14"/>
    <p:sldId id="524" r:id="rId15"/>
    <p:sldId id="526" r:id="rId16"/>
    <p:sldId id="525" r:id="rId17"/>
    <p:sldId id="515" r:id="rId18"/>
    <p:sldId id="514" r:id="rId19"/>
    <p:sldId id="516" r:id="rId20"/>
    <p:sldId id="517" r:id="rId21"/>
    <p:sldId id="519" r:id="rId22"/>
    <p:sldId id="505" r:id="rId23"/>
    <p:sldId id="531" r:id="rId24"/>
    <p:sldId id="529" r:id="rId25"/>
    <p:sldId id="534" r:id="rId26"/>
    <p:sldId id="533" r:id="rId27"/>
    <p:sldId id="532" r:id="rId28"/>
    <p:sldId id="509" r:id="rId29"/>
    <p:sldId id="535" r:id="rId30"/>
    <p:sldId id="507" r:id="rId31"/>
    <p:sldId id="530" r:id="rId32"/>
    <p:sldId id="506" r:id="rId33"/>
    <p:sldId id="520" r:id="rId34"/>
    <p:sldId id="527" r:id="rId35"/>
    <p:sldId id="554" r:id="rId36"/>
    <p:sldId id="565" r:id="rId37"/>
    <p:sldId id="561" r:id="rId38"/>
    <p:sldId id="556" r:id="rId39"/>
    <p:sldId id="557" r:id="rId40"/>
    <p:sldId id="570" r:id="rId41"/>
    <p:sldId id="571" r:id="rId42"/>
    <p:sldId id="566" r:id="rId43"/>
    <p:sldId id="567" r:id="rId44"/>
    <p:sldId id="569" r:id="rId45"/>
    <p:sldId id="568" r:id="rId46"/>
    <p:sldId id="558" r:id="rId47"/>
    <p:sldId id="559" r:id="rId48"/>
    <p:sldId id="462" r:id="rId49"/>
    <p:sldId id="543" r:id="rId50"/>
    <p:sldId id="560" r:id="rId51"/>
    <p:sldId id="538" r:id="rId52"/>
    <p:sldId id="513" r:id="rId53"/>
    <p:sldId id="518" r:id="rId54"/>
    <p:sldId id="536" r:id="rId55"/>
    <p:sldId id="528" r:id="rId56"/>
    <p:sldId id="512" r:id="rId57"/>
  </p:sldIdLst>
  <p:sldSz cx="9144000" cy="6858000" type="screen4x3"/>
  <p:notesSz cx="6858000" cy="9144000"/>
  <p:defaultTextStyle>
    <a:defPPr>
      <a:defRPr lang="en-US"/>
    </a:defPPr>
    <a:lvl1pPr algn="l" rtl="0" fontAlgn="base">
      <a:spcBef>
        <a:spcPct val="0"/>
      </a:spcBef>
      <a:spcAft>
        <a:spcPct val="0"/>
      </a:spcAft>
      <a:defRPr kern="1200">
        <a:solidFill>
          <a:schemeClr val="tx2"/>
        </a:solidFill>
        <a:latin typeface="Arial" charset="0"/>
        <a:ea typeface="ＭＳ Ｐゴシック" charset="-128"/>
        <a:cs typeface="+mn-cs"/>
      </a:defRPr>
    </a:lvl1pPr>
    <a:lvl2pPr marL="457200" algn="l" rtl="0" fontAlgn="base">
      <a:spcBef>
        <a:spcPct val="0"/>
      </a:spcBef>
      <a:spcAft>
        <a:spcPct val="0"/>
      </a:spcAft>
      <a:defRPr kern="1200">
        <a:solidFill>
          <a:schemeClr val="tx2"/>
        </a:solidFill>
        <a:latin typeface="Arial" charset="0"/>
        <a:ea typeface="ＭＳ Ｐゴシック" charset="-128"/>
        <a:cs typeface="+mn-cs"/>
      </a:defRPr>
    </a:lvl2pPr>
    <a:lvl3pPr marL="914400" algn="l" rtl="0" fontAlgn="base">
      <a:spcBef>
        <a:spcPct val="0"/>
      </a:spcBef>
      <a:spcAft>
        <a:spcPct val="0"/>
      </a:spcAft>
      <a:defRPr kern="1200">
        <a:solidFill>
          <a:schemeClr val="tx2"/>
        </a:solidFill>
        <a:latin typeface="Arial" charset="0"/>
        <a:ea typeface="ＭＳ Ｐゴシック" charset="-128"/>
        <a:cs typeface="+mn-cs"/>
      </a:defRPr>
    </a:lvl3pPr>
    <a:lvl4pPr marL="1371600" algn="l" rtl="0" fontAlgn="base">
      <a:spcBef>
        <a:spcPct val="0"/>
      </a:spcBef>
      <a:spcAft>
        <a:spcPct val="0"/>
      </a:spcAft>
      <a:defRPr kern="1200">
        <a:solidFill>
          <a:schemeClr val="tx2"/>
        </a:solidFill>
        <a:latin typeface="Arial" charset="0"/>
        <a:ea typeface="ＭＳ Ｐゴシック" charset="-128"/>
        <a:cs typeface="+mn-cs"/>
      </a:defRPr>
    </a:lvl4pPr>
    <a:lvl5pPr marL="1828800" algn="l" rtl="0" fontAlgn="base">
      <a:spcBef>
        <a:spcPct val="0"/>
      </a:spcBef>
      <a:spcAft>
        <a:spcPct val="0"/>
      </a:spcAft>
      <a:defRPr kern="1200">
        <a:solidFill>
          <a:schemeClr val="tx2"/>
        </a:solidFill>
        <a:latin typeface="Arial" charset="0"/>
        <a:ea typeface="ＭＳ Ｐゴシック" charset="-128"/>
        <a:cs typeface="+mn-cs"/>
      </a:defRPr>
    </a:lvl5pPr>
    <a:lvl6pPr marL="2286000" algn="l" defTabSz="914400" rtl="0" eaLnBrk="1" latinLnBrk="0" hangingPunct="1">
      <a:defRPr kern="1200">
        <a:solidFill>
          <a:schemeClr val="tx2"/>
        </a:solidFill>
        <a:latin typeface="Arial" charset="0"/>
        <a:ea typeface="ＭＳ Ｐゴシック" charset="-128"/>
        <a:cs typeface="+mn-cs"/>
      </a:defRPr>
    </a:lvl6pPr>
    <a:lvl7pPr marL="2743200" algn="l" defTabSz="914400" rtl="0" eaLnBrk="1" latinLnBrk="0" hangingPunct="1">
      <a:defRPr kern="1200">
        <a:solidFill>
          <a:schemeClr val="tx2"/>
        </a:solidFill>
        <a:latin typeface="Arial" charset="0"/>
        <a:ea typeface="ＭＳ Ｐゴシック" charset="-128"/>
        <a:cs typeface="+mn-cs"/>
      </a:defRPr>
    </a:lvl7pPr>
    <a:lvl8pPr marL="3200400" algn="l" defTabSz="914400" rtl="0" eaLnBrk="1" latinLnBrk="0" hangingPunct="1">
      <a:defRPr kern="1200">
        <a:solidFill>
          <a:schemeClr val="tx2"/>
        </a:solidFill>
        <a:latin typeface="Arial" charset="0"/>
        <a:ea typeface="ＭＳ Ｐゴシック" charset="-128"/>
        <a:cs typeface="+mn-cs"/>
      </a:defRPr>
    </a:lvl8pPr>
    <a:lvl9pPr marL="3657600" algn="l" defTabSz="914400" rtl="0" eaLnBrk="1" latinLnBrk="0" hangingPunct="1">
      <a:defRPr kern="1200">
        <a:solidFill>
          <a:schemeClr val="tx2"/>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FF"/>
    <a:srgbClr val="0033CC"/>
    <a:srgbClr val="82EC70"/>
    <a:srgbClr val="65F79D"/>
    <a:srgbClr val="83F9B0"/>
    <a:srgbClr val="CC0000"/>
    <a:srgbClr val="C9935D"/>
    <a:srgbClr val="D7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5" autoAdjust="0"/>
    <p:restoredTop sz="96203" autoAdjust="0"/>
  </p:normalViewPr>
  <p:slideViewPr>
    <p:cSldViewPr snapToGrid="0">
      <p:cViewPr>
        <p:scale>
          <a:sx n="66" d="100"/>
          <a:sy n="66" d="100"/>
        </p:scale>
        <p:origin x="-98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560"/>
    </p:cViewPr>
  </p:sorterViewPr>
  <p:notesViewPr>
    <p:cSldViewPr snapToGrid="0">
      <p:cViewPr varScale="1">
        <p:scale>
          <a:sx n="59" d="100"/>
          <a:sy n="59" d="100"/>
        </p:scale>
        <p:origin x="-171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1"/>
            <a:ext cx="2973586" cy="456595"/>
          </a:xfrm>
          <a:prstGeom prst="rect">
            <a:avLst/>
          </a:prstGeom>
          <a:noFill/>
          <a:ln w="9525">
            <a:noFill/>
            <a:miter lim="800000"/>
            <a:headEnd/>
            <a:tailEnd/>
          </a:ln>
        </p:spPr>
        <p:txBody>
          <a:bodyPr vert="horz" wrap="square" lIns="91602" tIns="45802" rIns="91602" bIns="45802" numCol="1" anchor="t" anchorCtr="0" compatLnSpc="1">
            <a:prstTxWarp prst="textNoShape">
              <a:avLst/>
            </a:prstTxWarp>
          </a:bodyPr>
          <a:lstStyle>
            <a:lvl1pPr defTabSz="916381" eaLnBrk="0" hangingPunct="0">
              <a:defRPr sz="1100">
                <a:solidFill>
                  <a:schemeClr val="tx1"/>
                </a:solidFill>
                <a:latin typeface="Verdana" pitchFamily="34" charset="0"/>
                <a:ea typeface="ＭＳ Ｐゴシック" pitchFamily="1" charset="-128"/>
                <a:cs typeface="+mn-cs"/>
              </a:defRPr>
            </a:lvl1pPr>
          </a:lstStyle>
          <a:p>
            <a:pPr>
              <a:defRPr/>
            </a:pPr>
            <a:endParaRPr lang="en-US"/>
          </a:p>
        </p:txBody>
      </p:sp>
      <p:sp>
        <p:nvSpPr>
          <p:cNvPr id="43011" name="Rectangle 3"/>
          <p:cNvSpPr>
            <a:spLocks noGrp="1" noChangeArrowheads="1"/>
          </p:cNvSpPr>
          <p:nvPr>
            <p:ph type="dt" sz="quarter" idx="1"/>
          </p:nvPr>
        </p:nvSpPr>
        <p:spPr bwMode="auto">
          <a:xfrm>
            <a:off x="3884414" y="1"/>
            <a:ext cx="2973586" cy="456595"/>
          </a:xfrm>
          <a:prstGeom prst="rect">
            <a:avLst/>
          </a:prstGeom>
          <a:noFill/>
          <a:ln w="9525">
            <a:noFill/>
            <a:miter lim="800000"/>
            <a:headEnd/>
            <a:tailEnd/>
          </a:ln>
        </p:spPr>
        <p:txBody>
          <a:bodyPr vert="horz" wrap="square" lIns="91602" tIns="45802" rIns="91602" bIns="45802" numCol="1" anchor="t" anchorCtr="0" compatLnSpc="1">
            <a:prstTxWarp prst="textNoShape">
              <a:avLst/>
            </a:prstTxWarp>
          </a:bodyPr>
          <a:lstStyle>
            <a:lvl1pPr algn="r" defTabSz="916381" eaLnBrk="0" hangingPunct="0">
              <a:defRPr sz="1100">
                <a:solidFill>
                  <a:schemeClr val="tx1"/>
                </a:solidFill>
                <a:latin typeface="Verdana" pitchFamily="34" charset="0"/>
                <a:ea typeface="ＭＳ Ｐゴシック" pitchFamily="1" charset="-128"/>
                <a:cs typeface="+mn-cs"/>
              </a:defRPr>
            </a:lvl1pPr>
          </a:lstStyle>
          <a:p>
            <a:pPr>
              <a:defRPr/>
            </a:pPr>
            <a:endParaRPr lang="en-US"/>
          </a:p>
        </p:txBody>
      </p:sp>
      <p:sp>
        <p:nvSpPr>
          <p:cNvPr id="43012" name="Rectangle 4"/>
          <p:cNvSpPr>
            <a:spLocks noGrp="1" noChangeArrowheads="1"/>
          </p:cNvSpPr>
          <p:nvPr>
            <p:ph type="ftr" sz="quarter" idx="2"/>
          </p:nvPr>
        </p:nvSpPr>
        <p:spPr bwMode="auto">
          <a:xfrm>
            <a:off x="0" y="8687405"/>
            <a:ext cx="2973586" cy="456595"/>
          </a:xfrm>
          <a:prstGeom prst="rect">
            <a:avLst/>
          </a:prstGeom>
          <a:noFill/>
          <a:ln w="9525">
            <a:noFill/>
            <a:miter lim="800000"/>
            <a:headEnd/>
            <a:tailEnd/>
          </a:ln>
        </p:spPr>
        <p:txBody>
          <a:bodyPr vert="horz" wrap="square" lIns="91602" tIns="45802" rIns="91602" bIns="45802" numCol="1" anchor="b" anchorCtr="0" compatLnSpc="1">
            <a:prstTxWarp prst="textNoShape">
              <a:avLst/>
            </a:prstTxWarp>
          </a:bodyPr>
          <a:lstStyle>
            <a:lvl1pPr defTabSz="916381" eaLnBrk="0" hangingPunct="0">
              <a:defRPr sz="1100">
                <a:solidFill>
                  <a:schemeClr val="tx1"/>
                </a:solidFill>
                <a:latin typeface="Verdana" pitchFamily="34" charset="0"/>
                <a:ea typeface="ＭＳ Ｐゴシック" pitchFamily="1" charset="-128"/>
                <a:cs typeface="+mn-cs"/>
              </a:defRPr>
            </a:lvl1pPr>
          </a:lstStyle>
          <a:p>
            <a:pPr>
              <a:defRPr/>
            </a:pPr>
            <a:endParaRPr lang="en-US"/>
          </a:p>
        </p:txBody>
      </p:sp>
      <p:sp>
        <p:nvSpPr>
          <p:cNvPr id="43013" name="Rectangle 5"/>
          <p:cNvSpPr>
            <a:spLocks noGrp="1" noChangeArrowheads="1"/>
          </p:cNvSpPr>
          <p:nvPr>
            <p:ph type="sldNum" sz="quarter" idx="3"/>
          </p:nvPr>
        </p:nvSpPr>
        <p:spPr bwMode="auto">
          <a:xfrm>
            <a:off x="3884414" y="8687405"/>
            <a:ext cx="2973586" cy="456595"/>
          </a:xfrm>
          <a:prstGeom prst="rect">
            <a:avLst/>
          </a:prstGeom>
          <a:noFill/>
          <a:ln w="9525">
            <a:noFill/>
            <a:miter lim="800000"/>
            <a:headEnd/>
            <a:tailEnd/>
          </a:ln>
        </p:spPr>
        <p:txBody>
          <a:bodyPr vert="horz" wrap="square" lIns="91602" tIns="45802" rIns="91602" bIns="45802" numCol="1" anchor="b" anchorCtr="0" compatLnSpc="1">
            <a:prstTxWarp prst="textNoShape">
              <a:avLst/>
            </a:prstTxWarp>
          </a:bodyPr>
          <a:lstStyle>
            <a:lvl1pPr algn="r" defTabSz="916381" eaLnBrk="0" hangingPunct="0">
              <a:defRPr sz="1100">
                <a:solidFill>
                  <a:schemeClr val="tx1"/>
                </a:solidFill>
                <a:latin typeface="Verdana" charset="0"/>
              </a:defRPr>
            </a:lvl1pPr>
          </a:lstStyle>
          <a:p>
            <a:pPr>
              <a:defRPr/>
            </a:pPr>
            <a:fld id="{4BF5EA8B-9AD9-49AE-B76B-19FABEB3C3C0}" type="slidenum">
              <a:rPr lang="en-US"/>
              <a:pPr>
                <a:defRPr/>
              </a:pPr>
              <a:t>‹#›</a:t>
            </a:fld>
            <a:endParaRPr lang="en-US"/>
          </a:p>
        </p:txBody>
      </p:sp>
    </p:spTree>
    <p:extLst>
      <p:ext uri="{BB962C8B-B14F-4D97-AF65-F5344CB8AC3E}">
        <p14:creationId xmlns:p14="http://schemas.microsoft.com/office/powerpoint/2010/main" val="1975861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1026"/>
          <p:cNvSpPr>
            <a:spLocks noGrp="1" noChangeArrowheads="1"/>
          </p:cNvSpPr>
          <p:nvPr>
            <p:ph type="hdr" sz="quarter"/>
          </p:nvPr>
        </p:nvSpPr>
        <p:spPr bwMode="auto">
          <a:xfrm>
            <a:off x="0" y="0"/>
            <a:ext cx="2982516" cy="449036"/>
          </a:xfrm>
          <a:prstGeom prst="rect">
            <a:avLst/>
          </a:prstGeom>
          <a:noFill/>
          <a:ln w="9525">
            <a:noFill/>
            <a:miter lim="800000"/>
            <a:headEnd/>
            <a:tailEnd/>
          </a:ln>
        </p:spPr>
        <p:txBody>
          <a:bodyPr vert="horz" wrap="square" lIns="89897" tIns="44948" rIns="89897" bIns="44948" numCol="1" anchor="t" anchorCtr="0" compatLnSpc="1">
            <a:prstTxWarp prst="textNoShape">
              <a:avLst/>
            </a:prstTxWarp>
          </a:bodyPr>
          <a:lstStyle>
            <a:lvl1pPr defTabSz="899266">
              <a:defRPr sz="1100">
                <a:latin typeface="Verdana" pitchFamily="34" charset="0"/>
                <a:ea typeface="ＭＳ Ｐゴシック" pitchFamily="1" charset="-128"/>
                <a:cs typeface="+mn-cs"/>
              </a:defRPr>
            </a:lvl1pPr>
          </a:lstStyle>
          <a:p>
            <a:pPr>
              <a:defRPr/>
            </a:pPr>
            <a:endParaRPr lang="en-US"/>
          </a:p>
        </p:txBody>
      </p:sp>
      <p:sp>
        <p:nvSpPr>
          <p:cNvPr id="69635" name="Rectangle 1027"/>
          <p:cNvSpPr>
            <a:spLocks noGrp="1" noChangeArrowheads="1"/>
          </p:cNvSpPr>
          <p:nvPr>
            <p:ph type="dt" idx="1"/>
          </p:nvPr>
        </p:nvSpPr>
        <p:spPr bwMode="auto">
          <a:xfrm>
            <a:off x="3875484" y="0"/>
            <a:ext cx="2982516" cy="449036"/>
          </a:xfrm>
          <a:prstGeom prst="rect">
            <a:avLst/>
          </a:prstGeom>
          <a:noFill/>
          <a:ln w="9525">
            <a:noFill/>
            <a:miter lim="800000"/>
            <a:headEnd/>
            <a:tailEnd/>
          </a:ln>
        </p:spPr>
        <p:txBody>
          <a:bodyPr vert="horz" wrap="square" lIns="89897" tIns="44948" rIns="89897" bIns="44948" numCol="1" anchor="t" anchorCtr="0" compatLnSpc="1">
            <a:prstTxWarp prst="textNoShape">
              <a:avLst/>
            </a:prstTxWarp>
          </a:bodyPr>
          <a:lstStyle>
            <a:lvl1pPr algn="r" defTabSz="899266">
              <a:defRPr sz="1100">
                <a:latin typeface="Verdana" pitchFamily="34" charset="0"/>
                <a:ea typeface="ＭＳ Ｐゴシック" pitchFamily="1" charset="-128"/>
                <a:cs typeface="+mn-cs"/>
              </a:defRPr>
            </a:lvl1pPr>
          </a:lstStyle>
          <a:p>
            <a:pPr>
              <a:defRPr/>
            </a:pPr>
            <a:endParaRPr lang="en-US"/>
          </a:p>
        </p:txBody>
      </p:sp>
      <p:sp>
        <p:nvSpPr>
          <p:cNvPr id="35844" name="Rectangle 1028"/>
          <p:cNvSpPr>
            <a:spLocks noGrp="1" noRot="1" noChangeAspect="1" noChangeArrowheads="1" noTextEdit="1"/>
          </p:cNvSpPr>
          <p:nvPr>
            <p:ph type="sldImg" idx="2"/>
          </p:nvPr>
        </p:nvSpPr>
        <p:spPr bwMode="auto">
          <a:xfrm>
            <a:off x="1130300" y="674688"/>
            <a:ext cx="4597400" cy="3448050"/>
          </a:xfrm>
          <a:prstGeom prst="rect">
            <a:avLst/>
          </a:prstGeom>
          <a:noFill/>
          <a:ln w="9525">
            <a:solidFill>
              <a:srgbClr val="000000"/>
            </a:solidFill>
            <a:miter lim="800000"/>
            <a:headEnd/>
            <a:tailEnd/>
          </a:ln>
        </p:spPr>
      </p:sp>
      <p:sp>
        <p:nvSpPr>
          <p:cNvPr id="69637" name="Rectangle 1029"/>
          <p:cNvSpPr>
            <a:spLocks noGrp="1" noChangeArrowheads="1"/>
          </p:cNvSpPr>
          <p:nvPr>
            <p:ph type="body" sz="quarter" idx="3"/>
          </p:nvPr>
        </p:nvSpPr>
        <p:spPr bwMode="auto">
          <a:xfrm>
            <a:off x="894458" y="4345214"/>
            <a:ext cx="5069086" cy="4124476"/>
          </a:xfrm>
          <a:prstGeom prst="rect">
            <a:avLst/>
          </a:prstGeom>
          <a:noFill/>
          <a:ln w="9525">
            <a:noFill/>
            <a:miter lim="800000"/>
            <a:headEnd/>
            <a:tailEnd/>
          </a:ln>
        </p:spPr>
        <p:txBody>
          <a:bodyPr vert="horz" wrap="square" lIns="89897" tIns="44948" rIns="89897" bIns="449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1030"/>
          <p:cNvSpPr>
            <a:spLocks noGrp="1" noChangeArrowheads="1"/>
          </p:cNvSpPr>
          <p:nvPr>
            <p:ph type="ftr" sz="quarter" idx="4"/>
          </p:nvPr>
        </p:nvSpPr>
        <p:spPr bwMode="auto">
          <a:xfrm>
            <a:off x="0" y="8694965"/>
            <a:ext cx="2982516" cy="449035"/>
          </a:xfrm>
          <a:prstGeom prst="rect">
            <a:avLst/>
          </a:prstGeom>
          <a:noFill/>
          <a:ln w="9525">
            <a:noFill/>
            <a:miter lim="800000"/>
            <a:headEnd/>
            <a:tailEnd/>
          </a:ln>
        </p:spPr>
        <p:txBody>
          <a:bodyPr vert="horz" wrap="square" lIns="89897" tIns="44948" rIns="89897" bIns="44948" numCol="1" anchor="b" anchorCtr="0" compatLnSpc="1">
            <a:prstTxWarp prst="textNoShape">
              <a:avLst/>
            </a:prstTxWarp>
          </a:bodyPr>
          <a:lstStyle>
            <a:lvl1pPr defTabSz="899266">
              <a:defRPr sz="1100">
                <a:latin typeface="Verdana" pitchFamily="34" charset="0"/>
                <a:ea typeface="ＭＳ Ｐゴシック" pitchFamily="1" charset="-128"/>
                <a:cs typeface="+mn-cs"/>
              </a:defRPr>
            </a:lvl1pPr>
          </a:lstStyle>
          <a:p>
            <a:pPr>
              <a:defRPr/>
            </a:pPr>
            <a:endParaRPr lang="en-US"/>
          </a:p>
        </p:txBody>
      </p:sp>
      <p:sp>
        <p:nvSpPr>
          <p:cNvPr id="69639" name="Rectangle 1031"/>
          <p:cNvSpPr>
            <a:spLocks noGrp="1" noChangeArrowheads="1"/>
          </p:cNvSpPr>
          <p:nvPr>
            <p:ph type="sldNum" sz="quarter" idx="5"/>
          </p:nvPr>
        </p:nvSpPr>
        <p:spPr bwMode="auto">
          <a:xfrm>
            <a:off x="3875484" y="8694965"/>
            <a:ext cx="2982516" cy="449035"/>
          </a:xfrm>
          <a:prstGeom prst="rect">
            <a:avLst/>
          </a:prstGeom>
          <a:noFill/>
          <a:ln w="9525">
            <a:noFill/>
            <a:miter lim="800000"/>
            <a:headEnd/>
            <a:tailEnd/>
          </a:ln>
        </p:spPr>
        <p:txBody>
          <a:bodyPr vert="horz" wrap="square" lIns="89897" tIns="44948" rIns="89897" bIns="44948" numCol="1" anchor="b" anchorCtr="0" compatLnSpc="1">
            <a:prstTxWarp prst="textNoShape">
              <a:avLst/>
            </a:prstTxWarp>
          </a:bodyPr>
          <a:lstStyle>
            <a:lvl1pPr algn="r" defTabSz="899266">
              <a:defRPr sz="1100">
                <a:latin typeface="Verdana" charset="0"/>
              </a:defRPr>
            </a:lvl1pPr>
          </a:lstStyle>
          <a:p>
            <a:pPr>
              <a:defRPr/>
            </a:pPr>
            <a:fld id="{73D62B4C-7AA5-4831-8C5B-314CABCE0052}" type="slidenum">
              <a:rPr lang="en-US"/>
              <a:pPr>
                <a:defRPr/>
              </a:pPr>
              <a:t>‹#›</a:t>
            </a:fld>
            <a:endParaRPr lang="en-US"/>
          </a:p>
        </p:txBody>
      </p:sp>
    </p:spTree>
    <p:extLst>
      <p:ext uri="{BB962C8B-B14F-4D97-AF65-F5344CB8AC3E}">
        <p14:creationId xmlns:p14="http://schemas.microsoft.com/office/powerpoint/2010/main" val="34490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lIns="89888" tIns="44943" rIns="89888" bIns="44943"/>
          <a:lstStyle/>
          <a:p>
            <a:pPr eaLnBrk="1" hangingPunct="1"/>
            <a:endParaRPr lang="en-US" sz="1000" dirty="0" smtClean="0">
              <a:latin typeface="Times New Roman" charset="0"/>
              <a:ea typeface="ＭＳ Ｐゴシック" charset="-128"/>
            </a:endParaRPr>
          </a:p>
        </p:txBody>
      </p:sp>
      <p:sp>
        <p:nvSpPr>
          <p:cNvPr id="37892" name="Slide Number Placeholder 3"/>
          <p:cNvSpPr txBox="1">
            <a:spLocks noGrp="1"/>
          </p:cNvSpPr>
          <p:nvPr/>
        </p:nvSpPr>
        <p:spPr bwMode="auto">
          <a:xfrm>
            <a:off x="3875484" y="8694965"/>
            <a:ext cx="2982516" cy="449035"/>
          </a:xfrm>
          <a:prstGeom prst="rect">
            <a:avLst/>
          </a:prstGeom>
          <a:noFill/>
          <a:ln w="9525">
            <a:noFill/>
            <a:miter lim="800000"/>
            <a:headEnd/>
            <a:tailEnd/>
          </a:ln>
        </p:spPr>
        <p:txBody>
          <a:bodyPr lIns="89888" tIns="44943" rIns="89888" bIns="44943" anchor="b"/>
          <a:lstStyle/>
          <a:p>
            <a:pPr algn="r" defTabSz="897967"/>
            <a:fld id="{849D99B1-0D3A-4825-9DEC-82A0EF214B07}" type="slidenum">
              <a:rPr lang="en-US" sz="1100">
                <a:latin typeface="Verdana" charset="0"/>
              </a:rPr>
              <a:pPr algn="r" defTabSz="897967"/>
              <a:t>11</a:t>
            </a:fld>
            <a:endParaRPr lang="en-US" sz="1100" dirty="0">
              <a:latin typeface="Verdan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latin typeface="Times New Roman" charset="0"/>
              <a:ea typeface="ＭＳ Ｐゴシック" charset="-128"/>
            </a:endParaRPr>
          </a:p>
        </p:txBody>
      </p:sp>
      <p:sp>
        <p:nvSpPr>
          <p:cNvPr id="38916" name="Slide Number Placeholder 3"/>
          <p:cNvSpPr>
            <a:spLocks noGrp="1"/>
          </p:cNvSpPr>
          <p:nvPr>
            <p:ph type="sldNum" sz="quarter" idx="5"/>
          </p:nvPr>
        </p:nvSpPr>
        <p:spPr>
          <a:noFill/>
        </p:spPr>
        <p:txBody>
          <a:bodyPr/>
          <a:lstStyle/>
          <a:p>
            <a:pPr defTabSz="897967"/>
            <a:fld id="{81088C3A-370F-4D22-93E1-BA33D3C73854}" type="slidenum">
              <a:rPr lang="en-US" smtClean="0"/>
              <a:pPr defTabSz="897967"/>
              <a:t>21</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txBox="1">
            <a:spLocks noGrp="1" noChangeArrowheads="1"/>
          </p:cNvSpPr>
          <p:nvPr/>
        </p:nvSpPr>
        <p:spPr bwMode="auto">
          <a:xfrm>
            <a:off x="3875484" y="8694965"/>
            <a:ext cx="2982516" cy="449035"/>
          </a:xfrm>
          <a:prstGeom prst="rect">
            <a:avLst/>
          </a:prstGeom>
          <a:noFill/>
          <a:ln w="9525">
            <a:noFill/>
            <a:miter lim="800000"/>
            <a:headEnd/>
            <a:tailEnd/>
          </a:ln>
        </p:spPr>
        <p:txBody>
          <a:bodyPr lIns="89897" tIns="44948" rIns="89897" bIns="44948" anchor="b"/>
          <a:lstStyle/>
          <a:p>
            <a:pPr algn="r" defTabSz="897967"/>
            <a:fld id="{5AABA6C9-C873-493E-8CFA-DC94D92EDA19}" type="slidenum">
              <a:rPr lang="en-US" sz="1100">
                <a:latin typeface="Verdana" charset="0"/>
              </a:rPr>
              <a:pPr algn="r" defTabSz="897967"/>
              <a:t>47</a:t>
            </a:fld>
            <a:endParaRPr lang="en-US" sz="1100" dirty="0">
              <a:latin typeface="Verdana"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Times New Roman"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descr="Blue tissue paper"/>
          <p:cNvSpPr>
            <a:spLocks noChangeArrowheads="1"/>
          </p:cNvSpPr>
          <p:nvPr/>
        </p:nvSpPr>
        <p:spPr bwMode="auto">
          <a:xfrm>
            <a:off x="152400" y="152400"/>
            <a:ext cx="8839200" cy="6019800"/>
          </a:xfrm>
          <a:prstGeom prst="rect">
            <a:avLst/>
          </a:prstGeom>
          <a:noFill/>
          <a:ln w="9525">
            <a:solidFill>
              <a:schemeClr val="tx1"/>
            </a:solidFill>
            <a:miter lim="800000"/>
            <a:headEnd/>
            <a:tailEnd/>
          </a:ln>
          <a:effectLst/>
        </p:spPr>
        <p:txBody>
          <a:bodyPr wrap="none" anchor="ctr"/>
          <a:lstStyle/>
          <a:p>
            <a:pPr algn="ctr" eaLnBrk="0" hangingPunct="0">
              <a:defRPr/>
            </a:pPr>
            <a:endParaRPr lang="en-US" sz="2400">
              <a:solidFill>
                <a:schemeClr val="tx1"/>
              </a:solidFill>
              <a:latin typeface="Verdana" pitchFamily="34" charset="0"/>
              <a:ea typeface="ＭＳ Ｐゴシック" pitchFamily="1" charset="-128"/>
            </a:endParaRPr>
          </a:p>
        </p:txBody>
      </p:sp>
      <p:sp>
        <p:nvSpPr>
          <p:cNvPr id="5" name="Rectangle 11"/>
          <p:cNvSpPr>
            <a:spLocks noChangeArrowheads="1"/>
          </p:cNvSpPr>
          <p:nvPr/>
        </p:nvSpPr>
        <p:spPr bwMode="auto">
          <a:xfrm>
            <a:off x="3141663" y="6223000"/>
            <a:ext cx="1722437" cy="457200"/>
          </a:xfrm>
          <a:prstGeom prst="rect">
            <a:avLst/>
          </a:prstGeom>
          <a:noFill/>
          <a:ln w="9525">
            <a:noFill/>
            <a:miter lim="800000"/>
            <a:headEnd/>
            <a:tailEnd/>
          </a:ln>
          <a:effectLst/>
        </p:spPr>
        <p:txBody>
          <a:bodyPr/>
          <a:lstStyle/>
          <a:p>
            <a:pPr algn="ctr" eaLnBrk="0" hangingPunct="0">
              <a:defRPr/>
            </a:pPr>
            <a:endParaRPr lang="en-US" sz="1400">
              <a:solidFill>
                <a:schemeClr val="tx1"/>
              </a:solidFill>
              <a:latin typeface="Times New Roman" pitchFamily="18" charset="0"/>
              <a:ea typeface="ＭＳ Ｐゴシック" pitchFamily="1" charset="-128"/>
            </a:endParaRPr>
          </a:p>
        </p:txBody>
      </p:sp>
      <p:pic>
        <p:nvPicPr>
          <p:cNvPr id="6" name="Picture 15" descr="NA master sm"/>
          <p:cNvPicPr>
            <a:picLocks noChangeAspect="1" noChangeArrowheads="1"/>
          </p:cNvPicPr>
          <p:nvPr/>
        </p:nvPicPr>
        <p:blipFill>
          <a:blip r:embed="rId2" cstate="print"/>
          <a:srcRect/>
          <a:stretch>
            <a:fillRect/>
          </a:stretch>
        </p:blipFill>
        <p:spPr bwMode="auto">
          <a:xfrm>
            <a:off x="177800" y="6242050"/>
            <a:ext cx="2743200" cy="425450"/>
          </a:xfrm>
          <a:prstGeom prst="rect">
            <a:avLst/>
          </a:prstGeom>
          <a:noFill/>
          <a:ln w="9525">
            <a:noFill/>
            <a:miter lim="800000"/>
            <a:headEnd/>
            <a:tailEnd/>
          </a:ln>
        </p:spPr>
      </p:pic>
      <p:sp>
        <p:nvSpPr>
          <p:cNvPr id="921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CD585613-CCD9-4A23-BE94-50D87396BD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23850"/>
            <a:ext cx="1943100" cy="5772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23850"/>
            <a:ext cx="5676900" cy="5772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1D736CA9-3293-43C0-899B-218447607CD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23850"/>
            <a:ext cx="7772400" cy="577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4" name="Rectangle 6"/>
          <p:cNvSpPr>
            <a:spLocks noGrp="1" noChangeArrowheads="1"/>
          </p:cNvSpPr>
          <p:nvPr>
            <p:ph type="sldNum" sz="quarter" idx="11"/>
          </p:nvPr>
        </p:nvSpPr>
        <p:spPr>
          <a:ln/>
        </p:spPr>
        <p:txBody>
          <a:bodyPr/>
          <a:lstStyle>
            <a:lvl1pPr>
              <a:defRPr/>
            </a:lvl1pPr>
          </a:lstStyle>
          <a:p>
            <a:pPr>
              <a:defRPr/>
            </a:pPr>
            <a:fld id="{AAD58A02-BA80-4AAC-B5A5-20C42AB3EC9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EB6685D6-046C-4AF9-B416-42E599B7EBC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7D6397FF-5541-4267-9228-FC0168B04EF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1A23EAC2-B858-43BD-959C-F19F1BBEA79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6" name="Rectangle 6"/>
          <p:cNvSpPr>
            <a:spLocks noGrp="1" noChangeArrowheads="1"/>
          </p:cNvSpPr>
          <p:nvPr>
            <p:ph type="sldNum" sz="quarter" idx="11"/>
          </p:nvPr>
        </p:nvSpPr>
        <p:spPr>
          <a:ln/>
        </p:spPr>
        <p:txBody>
          <a:bodyPr/>
          <a:lstStyle>
            <a:lvl1pPr>
              <a:defRPr/>
            </a:lvl1pPr>
          </a:lstStyle>
          <a:p>
            <a:pPr>
              <a:defRPr/>
            </a:pPr>
            <a:fld id="{488FD915-4BC6-4C38-B421-2315F34EDE0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8" name="Rectangle 6"/>
          <p:cNvSpPr>
            <a:spLocks noGrp="1" noChangeArrowheads="1"/>
          </p:cNvSpPr>
          <p:nvPr>
            <p:ph type="sldNum" sz="quarter" idx="11"/>
          </p:nvPr>
        </p:nvSpPr>
        <p:spPr>
          <a:ln/>
        </p:spPr>
        <p:txBody>
          <a:bodyPr/>
          <a:lstStyle>
            <a:lvl1pPr>
              <a:defRPr/>
            </a:lvl1pPr>
          </a:lstStyle>
          <a:p>
            <a:pPr>
              <a:defRPr/>
            </a:pPr>
            <a:fld id="{755D9E18-3690-41C0-8A35-D8652A28332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4" name="Rectangle 6"/>
          <p:cNvSpPr>
            <a:spLocks noGrp="1" noChangeArrowheads="1"/>
          </p:cNvSpPr>
          <p:nvPr>
            <p:ph type="sldNum" sz="quarter" idx="11"/>
          </p:nvPr>
        </p:nvSpPr>
        <p:spPr>
          <a:ln/>
        </p:spPr>
        <p:txBody>
          <a:bodyPr/>
          <a:lstStyle>
            <a:lvl1pPr>
              <a:defRPr/>
            </a:lvl1pPr>
          </a:lstStyle>
          <a:p>
            <a:pPr>
              <a:defRPr/>
            </a:pPr>
            <a:fld id="{10A4B367-E31C-43FF-8373-9645D85D727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3" name="Rectangle 6"/>
          <p:cNvSpPr>
            <a:spLocks noGrp="1" noChangeArrowheads="1"/>
          </p:cNvSpPr>
          <p:nvPr>
            <p:ph type="sldNum" sz="quarter" idx="11"/>
          </p:nvPr>
        </p:nvSpPr>
        <p:spPr>
          <a:ln/>
        </p:spPr>
        <p:txBody>
          <a:bodyPr/>
          <a:lstStyle>
            <a:lvl1pPr>
              <a:defRPr/>
            </a:lvl1pPr>
          </a:lstStyle>
          <a:p>
            <a:pPr>
              <a:defRPr/>
            </a:pPr>
            <a:fld id="{D4D3DEA6-5B13-44D8-9279-A6069EE297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238FA56F-D9E9-494D-962E-A6AA7C0A6AD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6" name="Rectangle 6"/>
          <p:cNvSpPr>
            <a:spLocks noGrp="1" noChangeArrowheads="1"/>
          </p:cNvSpPr>
          <p:nvPr>
            <p:ph type="sldNum" sz="quarter" idx="11"/>
          </p:nvPr>
        </p:nvSpPr>
        <p:spPr>
          <a:ln/>
        </p:spPr>
        <p:txBody>
          <a:bodyPr/>
          <a:lstStyle>
            <a:lvl1pPr>
              <a:defRPr/>
            </a:lvl1pPr>
          </a:lstStyle>
          <a:p>
            <a:pPr>
              <a:defRPr/>
            </a:pPr>
            <a:fld id="{AA11BB21-991A-480A-A8E4-12021E911C9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6" name="Rectangle 6"/>
          <p:cNvSpPr>
            <a:spLocks noGrp="1" noChangeArrowheads="1"/>
          </p:cNvSpPr>
          <p:nvPr>
            <p:ph type="sldNum" sz="quarter" idx="11"/>
          </p:nvPr>
        </p:nvSpPr>
        <p:spPr>
          <a:ln/>
        </p:spPr>
        <p:txBody>
          <a:bodyPr/>
          <a:lstStyle>
            <a:lvl1pPr>
              <a:defRPr/>
            </a:lvl1pPr>
          </a:lstStyle>
          <a:p>
            <a:pPr>
              <a:defRPr/>
            </a:pPr>
            <a:fld id="{B5542095-EF5F-49FC-AA50-BF40770510F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5C5EADD7-2245-42C3-8B40-170EEBE7F1D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23850"/>
            <a:ext cx="1943100" cy="5772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23850"/>
            <a:ext cx="5676900" cy="5772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311E5977-D517-43CB-A26B-2A293CDA436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23850"/>
            <a:ext cx="7772400" cy="577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4" name="Rectangle 6"/>
          <p:cNvSpPr>
            <a:spLocks noGrp="1" noChangeArrowheads="1"/>
          </p:cNvSpPr>
          <p:nvPr>
            <p:ph type="sldNum" sz="quarter" idx="11"/>
          </p:nvPr>
        </p:nvSpPr>
        <p:spPr>
          <a:ln/>
        </p:spPr>
        <p:txBody>
          <a:bodyPr/>
          <a:lstStyle>
            <a:lvl1pPr>
              <a:defRPr/>
            </a:lvl1pPr>
          </a:lstStyle>
          <a:p>
            <a:pPr>
              <a:defRPr/>
            </a:pPr>
            <a:fld id="{2D157DF5-CFBA-45E6-A58F-1A0463DD45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5" name="Rectangle 6"/>
          <p:cNvSpPr>
            <a:spLocks noGrp="1" noChangeArrowheads="1"/>
          </p:cNvSpPr>
          <p:nvPr>
            <p:ph type="sldNum" sz="quarter" idx="11"/>
          </p:nvPr>
        </p:nvSpPr>
        <p:spPr>
          <a:ln/>
        </p:spPr>
        <p:txBody>
          <a:bodyPr/>
          <a:lstStyle>
            <a:lvl1pPr>
              <a:defRPr/>
            </a:lvl1pPr>
          </a:lstStyle>
          <a:p>
            <a:pPr>
              <a:defRPr/>
            </a:pPr>
            <a:fld id="{1C70E0E6-495F-4363-93EA-B0F68643F6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6" name="Rectangle 6"/>
          <p:cNvSpPr>
            <a:spLocks noGrp="1" noChangeArrowheads="1"/>
          </p:cNvSpPr>
          <p:nvPr>
            <p:ph type="sldNum" sz="quarter" idx="11"/>
          </p:nvPr>
        </p:nvSpPr>
        <p:spPr>
          <a:ln/>
        </p:spPr>
        <p:txBody>
          <a:bodyPr/>
          <a:lstStyle>
            <a:lvl1pPr>
              <a:defRPr/>
            </a:lvl1pPr>
          </a:lstStyle>
          <a:p>
            <a:pPr>
              <a:defRPr/>
            </a:pPr>
            <a:fld id="{DCDB02CB-6F6A-495C-8155-D57BA49C7E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8" name="Rectangle 6"/>
          <p:cNvSpPr>
            <a:spLocks noGrp="1" noChangeArrowheads="1"/>
          </p:cNvSpPr>
          <p:nvPr>
            <p:ph type="sldNum" sz="quarter" idx="11"/>
          </p:nvPr>
        </p:nvSpPr>
        <p:spPr>
          <a:ln/>
        </p:spPr>
        <p:txBody>
          <a:bodyPr/>
          <a:lstStyle>
            <a:lvl1pPr>
              <a:defRPr/>
            </a:lvl1pPr>
          </a:lstStyle>
          <a:p>
            <a:pPr>
              <a:defRPr/>
            </a:pPr>
            <a:fld id="{41E4EF01-CA0C-468C-B21B-27F908FD9F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4" name="Rectangle 6"/>
          <p:cNvSpPr>
            <a:spLocks noGrp="1" noChangeArrowheads="1"/>
          </p:cNvSpPr>
          <p:nvPr>
            <p:ph type="sldNum" sz="quarter" idx="11"/>
          </p:nvPr>
        </p:nvSpPr>
        <p:spPr>
          <a:ln/>
        </p:spPr>
        <p:txBody>
          <a:bodyPr/>
          <a:lstStyle>
            <a:lvl1pPr>
              <a:defRPr/>
            </a:lvl1pPr>
          </a:lstStyle>
          <a:p>
            <a:pPr>
              <a:defRPr/>
            </a:pPr>
            <a:fld id="{B975EB19-70FB-47F5-ABDA-C45AB6831D0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3" name="Rectangle 6"/>
          <p:cNvSpPr>
            <a:spLocks noGrp="1" noChangeArrowheads="1"/>
          </p:cNvSpPr>
          <p:nvPr>
            <p:ph type="sldNum" sz="quarter" idx="11"/>
          </p:nvPr>
        </p:nvSpPr>
        <p:spPr>
          <a:ln/>
        </p:spPr>
        <p:txBody>
          <a:bodyPr/>
          <a:lstStyle>
            <a:lvl1pPr>
              <a:defRPr/>
            </a:lvl1pPr>
          </a:lstStyle>
          <a:p>
            <a:pPr>
              <a:defRPr/>
            </a:pPr>
            <a:fld id="{E9B27E48-2CC8-4851-8452-1E64310AB01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6" name="Rectangle 6"/>
          <p:cNvSpPr>
            <a:spLocks noGrp="1" noChangeArrowheads="1"/>
          </p:cNvSpPr>
          <p:nvPr>
            <p:ph type="sldNum" sz="quarter" idx="11"/>
          </p:nvPr>
        </p:nvSpPr>
        <p:spPr>
          <a:ln/>
        </p:spPr>
        <p:txBody>
          <a:bodyPr/>
          <a:lstStyle>
            <a:lvl1pPr>
              <a:defRPr/>
            </a:lvl1pPr>
          </a:lstStyle>
          <a:p>
            <a:pPr>
              <a:defRPr/>
            </a:pPr>
            <a:fld id="{794E5263-5F58-4A60-BE47-90E87FE6658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Confidential -- for internal and committee use only</a:t>
            </a:r>
          </a:p>
        </p:txBody>
      </p:sp>
      <p:sp>
        <p:nvSpPr>
          <p:cNvPr id="6" name="Rectangle 6"/>
          <p:cNvSpPr>
            <a:spLocks noGrp="1" noChangeArrowheads="1"/>
          </p:cNvSpPr>
          <p:nvPr>
            <p:ph type="sldNum" sz="quarter" idx="11"/>
          </p:nvPr>
        </p:nvSpPr>
        <p:spPr>
          <a:ln/>
        </p:spPr>
        <p:txBody>
          <a:bodyPr/>
          <a:lstStyle>
            <a:lvl1pPr>
              <a:defRPr/>
            </a:lvl1pPr>
          </a:lstStyle>
          <a:p>
            <a:pPr>
              <a:defRPr/>
            </a:pPr>
            <a:fld id="{DA4A22C0-4945-4E69-8B00-B3DF4853FC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7" descr="Blue tissue paper"/>
          <p:cNvSpPr>
            <a:spLocks noChangeArrowheads="1"/>
          </p:cNvSpPr>
          <p:nvPr/>
        </p:nvSpPr>
        <p:spPr bwMode="auto">
          <a:xfrm>
            <a:off x="152400" y="152400"/>
            <a:ext cx="8839200" cy="6019800"/>
          </a:xfrm>
          <a:prstGeom prst="rect">
            <a:avLst/>
          </a:prstGeom>
          <a:noFill/>
          <a:ln w="9525">
            <a:solidFill>
              <a:schemeClr val="tx1"/>
            </a:solidFill>
            <a:miter lim="800000"/>
            <a:headEnd/>
            <a:tailEnd/>
          </a:ln>
          <a:effectLst/>
        </p:spPr>
        <p:txBody>
          <a:bodyPr wrap="none" anchor="ctr"/>
          <a:lstStyle/>
          <a:p>
            <a:pPr algn="ctr" eaLnBrk="0" hangingPunct="0">
              <a:defRPr/>
            </a:pPr>
            <a:endParaRPr lang="en-US" sz="2400">
              <a:solidFill>
                <a:schemeClr val="tx1"/>
              </a:solidFill>
              <a:latin typeface="Verdana" pitchFamily="34" charset="0"/>
              <a:ea typeface="ＭＳ Ｐゴシック" pitchFamily="1" charset="-128"/>
            </a:endParaRPr>
          </a:p>
        </p:txBody>
      </p:sp>
      <p:sp>
        <p:nvSpPr>
          <p:cNvPr id="1027" name="Rectangle 2"/>
          <p:cNvSpPr>
            <a:spLocks noGrp="1" noChangeArrowheads="1"/>
          </p:cNvSpPr>
          <p:nvPr>
            <p:ph type="title"/>
          </p:nvPr>
        </p:nvSpPr>
        <p:spPr bwMode="auto">
          <a:xfrm>
            <a:off x="685800" y="3238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ftr" sz="quarter" idx="3"/>
          </p:nvPr>
        </p:nvSpPr>
        <p:spPr bwMode="auto">
          <a:xfrm>
            <a:off x="3141663" y="6223000"/>
            <a:ext cx="172243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solidFill>
                  <a:schemeClr val="tx1"/>
                </a:solidFill>
                <a:latin typeface="Verdana" pitchFamily="34" charset="0"/>
                <a:ea typeface="ＭＳ Ｐゴシック" pitchFamily="1" charset="-128"/>
                <a:cs typeface="+mn-cs"/>
              </a:defRPr>
            </a:lvl1pPr>
          </a:lstStyle>
          <a:p>
            <a:pPr>
              <a:defRPr/>
            </a:pPr>
            <a:r>
              <a:rPr lang="en-US"/>
              <a:t>Confidential -- for internal and committee use only</a:t>
            </a:r>
          </a:p>
        </p:txBody>
      </p:sp>
      <p:sp>
        <p:nvSpPr>
          <p:cNvPr id="5126" name="Rectangle 6"/>
          <p:cNvSpPr>
            <a:spLocks noGrp="1" noChangeArrowheads="1"/>
          </p:cNvSpPr>
          <p:nvPr>
            <p:ph type="sldNum" sz="quarter" idx="4"/>
          </p:nvPr>
        </p:nvSpPr>
        <p:spPr bwMode="auto">
          <a:xfrm>
            <a:off x="5013325" y="6237288"/>
            <a:ext cx="10842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solidFill>
                  <a:schemeClr val="tx1"/>
                </a:solidFill>
                <a:latin typeface="Verdana" charset="0"/>
              </a:defRPr>
            </a:lvl1pPr>
          </a:lstStyle>
          <a:p>
            <a:pPr>
              <a:defRPr/>
            </a:pPr>
            <a:fld id="{62BD5414-303C-4DB9-A2C0-567490A90A48}" type="slidenum">
              <a:rPr lang="en-US"/>
              <a:pPr>
                <a:defRPr/>
              </a:pPr>
              <a:t>‹#›</a:t>
            </a:fld>
            <a:endParaRPr lang="en-US"/>
          </a:p>
        </p:txBody>
      </p:sp>
      <p:sp>
        <p:nvSpPr>
          <p:cNvPr id="5135" name="Rectangle 15"/>
          <p:cNvSpPr>
            <a:spLocks noChangeArrowheads="1"/>
          </p:cNvSpPr>
          <p:nvPr/>
        </p:nvSpPr>
        <p:spPr bwMode="auto">
          <a:xfrm>
            <a:off x="2986088" y="3138488"/>
            <a:ext cx="9144000" cy="0"/>
          </a:xfrm>
          <a:prstGeom prst="rect">
            <a:avLst/>
          </a:prstGeom>
          <a:noFill/>
          <a:ln w="9525">
            <a:noFill/>
            <a:miter lim="800000"/>
            <a:headEnd/>
            <a:tailEnd/>
          </a:ln>
          <a:effectLst/>
        </p:spPr>
        <p:txBody>
          <a:bodyPr>
            <a:spAutoFit/>
          </a:bodyPr>
          <a:lstStyle/>
          <a:p>
            <a:pPr>
              <a:defRPr/>
            </a:pPr>
            <a:endParaRPr lang="en-US">
              <a:ea typeface="ＭＳ Ｐゴシック" pitchFamily="1" charset="-128"/>
            </a:endParaRPr>
          </a:p>
        </p:txBody>
      </p:sp>
      <p:pic>
        <p:nvPicPr>
          <p:cNvPr id="1032" name="Picture 19" descr="NA master sm"/>
          <p:cNvPicPr>
            <a:picLocks noChangeAspect="1" noChangeArrowheads="1"/>
          </p:cNvPicPr>
          <p:nvPr/>
        </p:nvPicPr>
        <p:blipFill>
          <a:blip r:embed="rId14" cstate="print"/>
          <a:srcRect/>
          <a:stretch>
            <a:fillRect/>
          </a:stretch>
        </p:blipFill>
        <p:spPr bwMode="auto">
          <a:xfrm>
            <a:off x="177800" y="6242050"/>
            <a:ext cx="2743200" cy="425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9"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 charset="-128"/>
          <a:cs typeface="ＭＳ Ｐゴシック" pitchFamily="1"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7" descr="Blue tissue paper"/>
          <p:cNvSpPr>
            <a:spLocks noChangeArrowheads="1"/>
          </p:cNvSpPr>
          <p:nvPr/>
        </p:nvSpPr>
        <p:spPr bwMode="auto">
          <a:xfrm>
            <a:off x="152400" y="152400"/>
            <a:ext cx="8839200" cy="6019800"/>
          </a:xfrm>
          <a:prstGeom prst="rect">
            <a:avLst/>
          </a:prstGeom>
          <a:noFill/>
          <a:ln w="9525">
            <a:solidFill>
              <a:schemeClr val="tx1"/>
            </a:solidFill>
            <a:miter lim="800000"/>
            <a:headEnd/>
            <a:tailEnd/>
          </a:ln>
          <a:effectLst/>
        </p:spPr>
        <p:txBody>
          <a:bodyPr wrap="none" anchor="ctr"/>
          <a:lstStyle/>
          <a:p>
            <a:pPr algn="ctr" eaLnBrk="0" hangingPunct="0">
              <a:defRPr/>
            </a:pPr>
            <a:endParaRPr lang="en-US" sz="2400">
              <a:solidFill>
                <a:schemeClr val="tx1"/>
              </a:solidFill>
              <a:latin typeface="Verdana" pitchFamily="34" charset="0"/>
              <a:ea typeface="ＭＳ Ｐゴシック" pitchFamily="1" charset="-128"/>
            </a:endParaRPr>
          </a:p>
        </p:txBody>
      </p:sp>
      <p:sp>
        <p:nvSpPr>
          <p:cNvPr id="2051" name="Rectangle 2"/>
          <p:cNvSpPr>
            <a:spLocks noGrp="1" noChangeArrowheads="1"/>
          </p:cNvSpPr>
          <p:nvPr>
            <p:ph type="title"/>
          </p:nvPr>
        </p:nvSpPr>
        <p:spPr bwMode="auto">
          <a:xfrm>
            <a:off x="685800" y="3238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ftr" sz="quarter" idx="3"/>
          </p:nvPr>
        </p:nvSpPr>
        <p:spPr bwMode="auto">
          <a:xfrm>
            <a:off x="3141663" y="6223000"/>
            <a:ext cx="172243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solidFill>
                  <a:schemeClr val="tx1"/>
                </a:solidFill>
                <a:latin typeface="Verdana" pitchFamily="34" charset="0"/>
                <a:ea typeface="ＭＳ Ｐゴシック" pitchFamily="1" charset="-128"/>
                <a:cs typeface="+mn-cs"/>
              </a:defRPr>
            </a:lvl1pPr>
          </a:lstStyle>
          <a:p>
            <a:pPr>
              <a:defRPr/>
            </a:pPr>
            <a:r>
              <a:rPr lang="en-US"/>
              <a:t>Confidential -- for internal and committee use only</a:t>
            </a:r>
          </a:p>
        </p:txBody>
      </p:sp>
      <p:sp>
        <p:nvSpPr>
          <p:cNvPr id="5126" name="Rectangle 6"/>
          <p:cNvSpPr>
            <a:spLocks noGrp="1" noChangeArrowheads="1"/>
          </p:cNvSpPr>
          <p:nvPr>
            <p:ph type="sldNum" sz="quarter" idx="4"/>
          </p:nvPr>
        </p:nvSpPr>
        <p:spPr bwMode="auto">
          <a:xfrm>
            <a:off x="7908925" y="6199188"/>
            <a:ext cx="10842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solidFill>
                  <a:schemeClr val="tx1"/>
                </a:solidFill>
                <a:latin typeface="Verdana" charset="0"/>
              </a:defRPr>
            </a:lvl1pPr>
          </a:lstStyle>
          <a:p>
            <a:pPr>
              <a:defRPr/>
            </a:pPr>
            <a:fld id="{5DFD186A-8611-48E4-B5A6-C4EEBFA7E738}" type="slidenum">
              <a:rPr lang="en-US"/>
              <a:pPr>
                <a:defRPr/>
              </a:pPr>
              <a:t>‹#›</a:t>
            </a:fld>
            <a:endParaRPr lang="en-US"/>
          </a:p>
        </p:txBody>
      </p:sp>
      <p:sp>
        <p:nvSpPr>
          <p:cNvPr id="5135" name="Rectangle 15"/>
          <p:cNvSpPr>
            <a:spLocks noChangeArrowheads="1"/>
          </p:cNvSpPr>
          <p:nvPr/>
        </p:nvSpPr>
        <p:spPr bwMode="auto">
          <a:xfrm>
            <a:off x="2986088" y="3138488"/>
            <a:ext cx="9144000" cy="0"/>
          </a:xfrm>
          <a:prstGeom prst="rect">
            <a:avLst/>
          </a:prstGeom>
          <a:noFill/>
          <a:ln w="9525">
            <a:noFill/>
            <a:miter lim="800000"/>
            <a:headEnd/>
            <a:tailEnd/>
          </a:ln>
          <a:effectLst/>
        </p:spPr>
        <p:txBody>
          <a:bodyPr>
            <a:spAutoFit/>
          </a:bodyPr>
          <a:lstStyle/>
          <a:p>
            <a:pPr>
              <a:defRPr/>
            </a:pPr>
            <a:endParaRPr lang="en-US">
              <a:ea typeface="ＭＳ Ｐゴシック" pitchFamily="1" charset="-128"/>
            </a:endParaRPr>
          </a:p>
        </p:txBody>
      </p:sp>
      <p:pic>
        <p:nvPicPr>
          <p:cNvPr id="2056" name="Picture 19" descr="NA master sm"/>
          <p:cNvPicPr>
            <a:picLocks noChangeAspect="1" noChangeArrowheads="1"/>
          </p:cNvPicPr>
          <p:nvPr/>
        </p:nvPicPr>
        <p:blipFill>
          <a:blip r:embed="rId14" cstate="print"/>
          <a:srcRect/>
          <a:stretch>
            <a:fillRect/>
          </a:stretch>
        </p:blipFill>
        <p:spPr bwMode="auto">
          <a:xfrm>
            <a:off x="177800" y="6242050"/>
            <a:ext cx="2743200" cy="425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gs.or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Time_in_Chile" TargetMode="External"/><Relationship Id="rId7" Type="http://schemas.openxmlformats.org/officeDocument/2006/relationships/hyperlink" Target="http://en.wikipedia.org/wiki/Seismograph" TargetMode="External"/><Relationship Id="rId2" Type="http://schemas.openxmlformats.org/officeDocument/2006/relationships/hyperlink" Target="http://en.wikipedia.org/wiki/Chile" TargetMode="External"/><Relationship Id="rId1" Type="http://schemas.openxmlformats.org/officeDocument/2006/relationships/slideLayout" Target="../slideLayouts/slideLayout2.xml"/><Relationship Id="rId6" Type="http://schemas.openxmlformats.org/officeDocument/2006/relationships/hyperlink" Target="http://en.wikipedia.org/wiki/List_of_earthquakes_by_magnitude" TargetMode="External"/><Relationship Id="rId5" Type="http://schemas.openxmlformats.org/officeDocument/2006/relationships/hyperlink" Target="http://en.wikipedia.org/wiki/Moment_magnitude_scale" TargetMode="External"/><Relationship Id="rId4" Type="http://schemas.openxmlformats.org/officeDocument/2006/relationships/hyperlink" Target="http://en.wikipedia.org/wiki/UTC"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687" y="725395"/>
            <a:ext cx="9144000" cy="1227138"/>
          </a:xfrm>
          <a:effectLst>
            <a:outerShdw blurRad="50800" dist="38100" dir="10800000" algn="r" rotWithShape="0">
              <a:prstClr val="black">
                <a:alpha val="40000"/>
              </a:prstClr>
            </a:outerShdw>
          </a:effectLst>
        </p:spPr>
        <p:txBody>
          <a:bodyPr/>
          <a:lstStyle/>
          <a:p>
            <a:pPr eaLnBrk="1" hangingPunct="1">
              <a:defRPr/>
            </a:pPr>
            <a:r>
              <a:rPr lang="en-US" sz="3600" b="1" dirty="0" smtClean="0">
                <a:solidFill>
                  <a:srgbClr val="FFFF00"/>
                </a:solidFill>
                <a:effectLst>
                  <a:outerShdw blurRad="38100" dist="38100" dir="2700000" algn="tl">
                    <a:srgbClr val="000000">
                      <a:alpha val="43137"/>
                    </a:srgbClr>
                  </a:outerShdw>
                </a:effectLst>
              </a:rPr>
              <a:t>American Association of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rgbClr val="FFFF00"/>
                </a:solidFill>
                <a:effectLst>
                  <a:outerShdw blurRad="38100" dist="38100" dir="2700000" algn="tl">
                    <a:srgbClr val="000000">
                      <a:alpha val="43137"/>
                    </a:srgbClr>
                  </a:outerShdw>
                </a:effectLst>
              </a:rPr>
              <a:t>Petroleum Geologists</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4000" b="1" dirty="0" smtClean="0">
                <a:solidFill>
                  <a:schemeClr val="bg1">
                    <a:lumMod val="95000"/>
                  </a:schemeClr>
                </a:solidFill>
                <a:effectLst>
                  <a:outerShdw blurRad="38100" dist="38100" dir="2700000" algn="tl">
                    <a:srgbClr val="000000">
                      <a:alpha val="43137"/>
                    </a:srgbClr>
                  </a:outerShdw>
                </a:effectLst>
              </a:rPr>
              <a:t>Distinguished Lecturer</a:t>
            </a:r>
            <a:endParaRPr lang="en-US" sz="3600" b="1" dirty="0" smtClean="0">
              <a:solidFill>
                <a:schemeClr val="bg1">
                  <a:lumMod val="95000"/>
                </a:schemeClr>
              </a:solidFill>
              <a:effectLst>
                <a:outerShdw blurRad="38100" dist="38100" dir="2700000" algn="tl">
                  <a:srgbClr val="000000">
                    <a:alpha val="43137"/>
                  </a:srgbClr>
                </a:outerShdw>
              </a:effectLst>
            </a:endParaRPr>
          </a:p>
        </p:txBody>
      </p:sp>
      <p:pic>
        <p:nvPicPr>
          <p:cNvPr id="3075" name="Picture 5" descr="AAPG F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8488" y="2615827"/>
            <a:ext cx="2787650" cy="34353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7"/>
          <p:cNvSpPr>
            <a:spLocks noChangeArrowheads="1"/>
          </p:cNvSpPr>
          <p:nvPr/>
        </p:nvSpPr>
        <p:spPr bwMode="auto">
          <a:xfrm>
            <a:off x="0" y="2006227"/>
            <a:ext cx="9144000" cy="609600"/>
          </a:xfrm>
          <a:prstGeom prst="rect">
            <a:avLst/>
          </a:prstGeom>
          <a:noFill/>
          <a:ln w="9525">
            <a:noFill/>
            <a:miter lim="800000"/>
            <a:headEnd/>
            <a:tailEnd/>
          </a:ln>
          <a:effectLst/>
        </p:spPr>
        <p:txBody>
          <a:bodyPr anchor="b" anchorCtr="1"/>
          <a:lstStyle/>
          <a:p>
            <a:pPr algn="ctr" eaLnBrk="1" hangingPunct="1">
              <a:defRPr/>
            </a:pPr>
            <a:r>
              <a:rPr lang="en-US" sz="1800" dirty="0">
                <a:solidFill>
                  <a:srgbClr val="FFFF00"/>
                </a:solidFill>
                <a:effectLst>
                  <a:outerShdw blurRad="38100" dist="38100" dir="2700000" algn="tl">
                    <a:srgbClr val="000000"/>
                  </a:outerShdw>
                </a:effectLst>
                <a:latin typeface="Arial" charset="0"/>
              </a:rPr>
              <a:t>Sponsored by</a:t>
            </a:r>
            <a:endParaRPr lang="en-US" sz="4800" dirty="0">
              <a:solidFill>
                <a:srgbClr val="FFFF00"/>
              </a:solidFill>
              <a:effectLst>
                <a:outerShdw blurRad="38100" dist="38100" dir="2700000" algn="tl">
                  <a:srgbClr val="000000"/>
                </a:outerShdw>
              </a:effectLst>
              <a:latin typeface="Arial" charset="0"/>
            </a:endParaRPr>
          </a:p>
        </p:txBody>
      </p:sp>
      <p:sp>
        <p:nvSpPr>
          <p:cNvPr id="2" name="Rectangle 1"/>
          <p:cNvSpPr/>
          <p:nvPr/>
        </p:nvSpPr>
        <p:spPr bwMode="auto">
          <a:xfrm>
            <a:off x="0" y="6221896"/>
            <a:ext cx="3138488" cy="636104"/>
          </a:xfrm>
          <a:prstGeom prst="rect">
            <a:avLst/>
          </a:prstGeom>
          <a:solidFill>
            <a:srgbClr val="0033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2401760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1"/>
          </p:nvPr>
        </p:nvSpPr>
        <p:spPr>
          <a:noFill/>
        </p:spPr>
        <p:txBody>
          <a:bodyPr/>
          <a:lstStyle/>
          <a:p>
            <a:fld id="{A90CBD2B-453F-4B1F-B028-B6022D53558E}" type="slidenum">
              <a:rPr lang="en-US" smtClean="0"/>
              <a:pPr/>
              <a:t>10</a:t>
            </a:fld>
            <a:endParaRPr lang="en-US" smtClean="0"/>
          </a:p>
        </p:txBody>
      </p:sp>
      <p:sp>
        <p:nvSpPr>
          <p:cNvPr id="7171" name="Rectangle 4"/>
          <p:cNvSpPr>
            <a:spLocks noChangeArrowheads="1"/>
          </p:cNvSpPr>
          <p:nvPr/>
        </p:nvSpPr>
        <p:spPr bwMode="auto">
          <a:xfrm>
            <a:off x="1028700" y="300038"/>
            <a:ext cx="6851650" cy="519112"/>
          </a:xfrm>
          <a:prstGeom prst="rect">
            <a:avLst/>
          </a:prstGeom>
          <a:noFill/>
          <a:ln w="9525">
            <a:noFill/>
            <a:miter lim="800000"/>
            <a:headEnd/>
            <a:tailEnd/>
          </a:ln>
        </p:spPr>
        <p:txBody>
          <a:bodyPr>
            <a:spAutoFit/>
          </a:bodyPr>
          <a:lstStyle/>
          <a:p>
            <a:pPr algn="ctr"/>
            <a:r>
              <a:rPr lang="en-US" sz="2800" b="1">
                <a:solidFill>
                  <a:schemeClr val="accent2"/>
                </a:solidFill>
              </a:rPr>
              <a:t>Report Overview</a:t>
            </a:r>
          </a:p>
        </p:txBody>
      </p:sp>
      <p:sp>
        <p:nvSpPr>
          <p:cNvPr id="7172" name="Text Box 5"/>
          <p:cNvSpPr txBox="1">
            <a:spLocks noChangeArrowheads="1"/>
          </p:cNvSpPr>
          <p:nvPr/>
        </p:nvSpPr>
        <p:spPr bwMode="auto">
          <a:xfrm>
            <a:off x="747713" y="728663"/>
            <a:ext cx="7693025" cy="5324475"/>
          </a:xfrm>
          <a:prstGeom prst="rect">
            <a:avLst/>
          </a:prstGeom>
          <a:noFill/>
          <a:ln w="9525">
            <a:noFill/>
            <a:miter lim="800000"/>
            <a:headEnd/>
            <a:tailEnd/>
          </a:ln>
        </p:spPr>
        <p:txBody>
          <a:bodyPr>
            <a:spAutoFit/>
          </a:bodyPr>
          <a:lstStyle/>
          <a:p>
            <a:pPr>
              <a:buClr>
                <a:schemeClr val="accent2"/>
              </a:buClr>
              <a:buFont typeface="Wingdings" charset="2"/>
              <a:buNone/>
            </a:pPr>
            <a:endParaRPr lang="en-US"/>
          </a:p>
          <a:p>
            <a:pPr>
              <a:buClr>
                <a:schemeClr val="accent2"/>
              </a:buClr>
              <a:buFont typeface="Wingdings" charset="2"/>
              <a:buChar char="q"/>
            </a:pPr>
            <a:r>
              <a:rPr lang="en-US"/>
              <a:t>  Introduction to induced seismicity and its history</a:t>
            </a:r>
          </a:p>
          <a:p>
            <a:pPr>
              <a:buClr>
                <a:schemeClr val="accent2"/>
              </a:buClr>
              <a:buFont typeface="Wingdings" charset="2"/>
              <a:buChar char="q"/>
            </a:pPr>
            <a:endParaRPr lang="en-US"/>
          </a:p>
          <a:p>
            <a:pPr>
              <a:buClr>
                <a:schemeClr val="accent2"/>
              </a:buClr>
              <a:buFont typeface="Wingdings" charset="2"/>
              <a:buChar char="q"/>
            </a:pPr>
            <a:r>
              <a:rPr lang="en-US"/>
              <a:t>  Types and causes of induced seismicity</a:t>
            </a:r>
          </a:p>
          <a:p>
            <a:pPr>
              <a:buClr>
                <a:schemeClr val="accent2"/>
              </a:buClr>
              <a:buFont typeface="Wingdings" charset="2"/>
              <a:buNone/>
            </a:pPr>
            <a:endParaRPr lang="en-US" sz="1600"/>
          </a:p>
          <a:p>
            <a:pPr>
              <a:buClr>
                <a:schemeClr val="accent2"/>
              </a:buClr>
              <a:buFont typeface="Wingdings" charset="2"/>
              <a:buChar char="q"/>
            </a:pPr>
            <a:r>
              <a:rPr lang="en-US"/>
              <a:t>  Induced seismicity of energy technologies</a:t>
            </a:r>
          </a:p>
          <a:p>
            <a:pPr lvl="1">
              <a:buClr>
                <a:schemeClr val="accent2"/>
              </a:buClr>
              <a:buFont typeface="Wingdings" charset="2"/>
              <a:buChar char="§"/>
            </a:pPr>
            <a:r>
              <a:rPr lang="en-US"/>
              <a:t> Geothermal</a:t>
            </a:r>
          </a:p>
          <a:p>
            <a:pPr lvl="1">
              <a:buClr>
                <a:schemeClr val="accent2"/>
              </a:buClr>
              <a:buFont typeface="Wingdings" charset="2"/>
              <a:buChar char="§"/>
            </a:pPr>
            <a:r>
              <a:rPr lang="en-US"/>
              <a:t> Oil and gas (including EOR and shale gas recovery)</a:t>
            </a:r>
          </a:p>
          <a:p>
            <a:pPr lvl="1">
              <a:buClr>
                <a:schemeClr val="accent2"/>
              </a:buClr>
              <a:buFont typeface="Wingdings" charset="2"/>
              <a:buChar char="§"/>
            </a:pPr>
            <a:r>
              <a:rPr lang="en-US"/>
              <a:t> Waste water injection</a:t>
            </a:r>
          </a:p>
          <a:p>
            <a:pPr lvl="1">
              <a:buClr>
                <a:schemeClr val="accent2"/>
              </a:buClr>
              <a:buFont typeface="Wingdings" charset="2"/>
              <a:buChar char="§"/>
            </a:pPr>
            <a:r>
              <a:rPr lang="en-US"/>
              <a:t> Carbon capture and sequestration (CCS)</a:t>
            </a:r>
          </a:p>
          <a:p>
            <a:pPr lvl="1">
              <a:buClr>
                <a:schemeClr val="accent2"/>
              </a:buClr>
              <a:buFontTx/>
              <a:buChar char="-"/>
            </a:pPr>
            <a:endParaRPr lang="en-US"/>
          </a:p>
          <a:p>
            <a:pPr>
              <a:buClr>
                <a:schemeClr val="accent2"/>
              </a:buClr>
              <a:buFont typeface="Wingdings" charset="2"/>
              <a:buChar char="q"/>
            </a:pPr>
            <a:r>
              <a:rPr lang="en-US"/>
              <a:t>  Government roles and responsibilities</a:t>
            </a:r>
          </a:p>
          <a:p>
            <a:pPr>
              <a:buClr>
                <a:schemeClr val="accent2"/>
              </a:buClr>
              <a:buFont typeface="Wingdings" charset="2"/>
              <a:buChar char="q"/>
            </a:pPr>
            <a:endParaRPr lang="en-US"/>
          </a:p>
          <a:p>
            <a:pPr>
              <a:buClr>
                <a:schemeClr val="accent2"/>
              </a:buClr>
              <a:buFont typeface="Wingdings" charset="2"/>
              <a:buChar char="q"/>
            </a:pPr>
            <a:r>
              <a:rPr lang="en-US"/>
              <a:t>  Understanding hazard and risk assessment to manage induced seismicity</a:t>
            </a:r>
          </a:p>
          <a:p>
            <a:pPr>
              <a:buClr>
                <a:schemeClr val="accent2"/>
              </a:buClr>
              <a:buFont typeface="Wingdings" charset="2"/>
              <a:buChar char="q"/>
            </a:pPr>
            <a:endParaRPr lang="en-US"/>
          </a:p>
          <a:p>
            <a:pPr>
              <a:buClr>
                <a:schemeClr val="accent2"/>
              </a:buClr>
              <a:buFont typeface="Wingdings" charset="2"/>
              <a:buChar char="q"/>
            </a:pPr>
            <a:r>
              <a:rPr lang="en-US"/>
              <a:t>  Steps toward best practices</a:t>
            </a:r>
          </a:p>
          <a:p>
            <a:pPr>
              <a:buClr>
                <a:schemeClr val="accent2"/>
              </a:buClr>
              <a:buFont typeface="Wingdings" charset="2"/>
              <a:buChar char="q"/>
            </a:pPr>
            <a:endParaRPr lang="en-US"/>
          </a:p>
          <a:p>
            <a:pPr>
              <a:buClr>
                <a:schemeClr val="accent2"/>
              </a:buClr>
              <a:buFont typeface="Wingdings" charset="2"/>
              <a:buChar char="q"/>
            </a:pPr>
            <a:r>
              <a:rPr lang="en-US"/>
              <a:t>  Findings, gaps, proposed actions, and research recommendations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1"/>
          </p:nvPr>
        </p:nvSpPr>
        <p:spPr>
          <a:noFill/>
        </p:spPr>
        <p:txBody>
          <a:bodyPr/>
          <a:lstStyle/>
          <a:p>
            <a:fld id="{3EFD9567-4DB0-4BCE-8C36-0C9971CF8237}" type="slidenum">
              <a:rPr lang="en-US" smtClean="0"/>
              <a:pPr/>
              <a:t>11</a:t>
            </a:fld>
            <a:endParaRPr lang="en-US" smtClean="0"/>
          </a:p>
        </p:txBody>
      </p:sp>
      <p:sp>
        <p:nvSpPr>
          <p:cNvPr id="5123" name="Text Box 4"/>
          <p:cNvSpPr txBox="1">
            <a:spLocks noChangeArrowheads="1"/>
          </p:cNvSpPr>
          <p:nvPr/>
        </p:nvSpPr>
        <p:spPr bwMode="auto">
          <a:xfrm>
            <a:off x="512763" y="298450"/>
            <a:ext cx="7875587" cy="519113"/>
          </a:xfrm>
          <a:prstGeom prst="rect">
            <a:avLst/>
          </a:prstGeom>
          <a:noFill/>
          <a:ln w="9525">
            <a:noFill/>
            <a:miter lim="800000"/>
            <a:headEnd/>
            <a:tailEnd/>
          </a:ln>
        </p:spPr>
        <p:txBody>
          <a:bodyPr>
            <a:spAutoFit/>
          </a:bodyPr>
          <a:lstStyle/>
          <a:p>
            <a:pPr algn="ctr"/>
            <a:r>
              <a:rPr lang="en-US" sz="2800" b="1">
                <a:solidFill>
                  <a:schemeClr val="accent2"/>
                </a:solidFill>
              </a:rPr>
              <a:t>Background</a:t>
            </a:r>
          </a:p>
        </p:txBody>
      </p:sp>
      <p:sp>
        <p:nvSpPr>
          <p:cNvPr id="5124" name="Text Box 4"/>
          <p:cNvSpPr txBox="1">
            <a:spLocks noChangeArrowheads="1"/>
          </p:cNvSpPr>
          <p:nvPr/>
        </p:nvSpPr>
        <p:spPr bwMode="auto">
          <a:xfrm>
            <a:off x="4781550" y="1008063"/>
            <a:ext cx="4306888" cy="5262562"/>
          </a:xfrm>
          <a:prstGeom prst="rect">
            <a:avLst/>
          </a:prstGeom>
          <a:noFill/>
          <a:ln w="9525">
            <a:noFill/>
            <a:miter lim="800000"/>
            <a:headEnd/>
            <a:tailEnd/>
          </a:ln>
        </p:spPr>
        <p:txBody>
          <a:bodyPr>
            <a:spAutoFit/>
          </a:bodyPr>
          <a:lstStyle/>
          <a:p>
            <a:pPr>
              <a:buClr>
                <a:schemeClr val="accent2"/>
              </a:buClr>
              <a:buFont typeface="Wingdings" charset="2"/>
              <a:buChar char="q"/>
            </a:pPr>
            <a:r>
              <a:rPr lang="en-US" sz="1600" dirty="0">
                <a:solidFill>
                  <a:schemeClr val="tx1"/>
                </a:solidFill>
              </a:rPr>
              <a:t>  A number of seismic events apparently related to fluid injection for energy development occurred during the past </a:t>
            </a:r>
            <a:r>
              <a:rPr lang="en-US" sz="1600" dirty="0" smtClean="0">
                <a:solidFill>
                  <a:schemeClr val="tx1"/>
                </a:solidFill>
              </a:rPr>
              <a:t>7 </a:t>
            </a:r>
            <a:r>
              <a:rPr lang="en-US" sz="1600" dirty="0">
                <a:solidFill>
                  <a:schemeClr val="tx1"/>
                </a:solidFill>
              </a:rPr>
              <a:t>years, for example:</a:t>
            </a:r>
          </a:p>
          <a:p>
            <a:pPr>
              <a:buClr>
                <a:schemeClr val="accent2"/>
              </a:buClr>
              <a:buFont typeface="Wingdings" charset="2"/>
              <a:buChar char="q"/>
            </a:pPr>
            <a:endParaRPr lang="en-US" sz="1600" dirty="0">
              <a:solidFill>
                <a:schemeClr val="tx1"/>
              </a:solidFill>
            </a:endParaRPr>
          </a:p>
          <a:p>
            <a:pPr lvl="1">
              <a:buClr>
                <a:schemeClr val="accent2"/>
              </a:buClr>
              <a:buFontTx/>
              <a:buChar char="-"/>
            </a:pPr>
            <a:r>
              <a:rPr lang="en-US" sz="1600" dirty="0">
                <a:solidFill>
                  <a:schemeClr val="tx1"/>
                </a:solidFill>
              </a:rPr>
              <a:t> Basel, Switzerland, 2006, </a:t>
            </a:r>
          </a:p>
          <a:p>
            <a:pPr lvl="1">
              <a:buClr>
                <a:schemeClr val="accent2"/>
              </a:buClr>
            </a:pPr>
            <a:r>
              <a:rPr lang="en-US" sz="1600" dirty="0">
                <a:solidFill>
                  <a:schemeClr val="accent2"/>
                </a:solidFill>
              </a:rPr>
              <a:t>Enhanced geothermal system</a:t>
            </a:r>
            <a:r>
              <a:rPr lang="en-US" sz="1600" dirty="0">
                <a:solidFill>
                  <a:schemeClr val="tx1"/>
                </a:solidFill>
              </a:rPr>
              <a:t> (M 3.4)</a:t>
            </a:r>
          </a:p>
          <a:p>
            <a:pPr lvl="1">
              <a:buClr>
                <a:schemeClr val="accent2"/>
              </a:buClr>
            </a:pPr>
            <a:endParaRPr lang="en-US" sz="1600" dirty="0">
              <a:solidFill>
                <a:schemeClr val="tx1"/>
              </a:solidFill>
            </a:endParaRPr>
          </a:p>
          <a:p>
            <a:pPr lvl="1">
              <a:buClr>
                <a:schemeClr val="accent2"/>
              </a:buClr>
              <a:buFontTx/>
              <a:buChar char="-"/>
            </a:pPr>
            <a:r>
              <a:rPr lang="en-US" sz="1600" dirty="0">
                <a:solidFill>
                  <a:schemeClr val="tx1"/>
                </a:solidFill>
              </a:rPr>
              <a:t> Dallas-Ft. Worth airport area, 2008-09, </a:t>
            </a:r>
            <a:r>
              <a:rPr lang="en-US" sz="1600" dirty="0">
                <a:solidFill>
                  <a:schemeClr val="accent2"/>
                </a:solidFill>
              </a:rPr>
              <a:t>Waste water disposal from shale gas development </a:t>
            </a:r>
            <a:r>
              <a:rPr lang="en-US" sz="1600" dirty="0">
                <a:solidFill>
                  <a:schemeClr val="tx1"/>
                </a:solidFill>
              </a:rPr>
              <a:t>(M 3.3)</a:t>
            </a:r>
          </a:p>
          <a:p>
            <a:pPr lvl="1">
              <a:buClr>
                <a:schemeClr val="accent2"/>
              </a:buClr>
              <a:buFontTx/>
              <a:buChar char="-"/>
            </a:pPr>
            <a:endParaRPr lang="en-US" sz="1600" dirty="0">
              <a:solidFill>
                <a:schemeClr val="tx1"/>
              </a:solidFill>
            </a:endParaRPr>
          </a:p>
          <a:p>
            <a:pPr lvl="1">
              <a:buClr>
                <a:schemeClr val="accent2"/>
              </a:buClr>
              <a:buFontTx/>
              <a:buChar char="-"/>
            </a:pPr>
            <a:r>
              <a:rPr lang="en-US" sz="1600" dirty="0">
                <a:solidFill>
                  <a:schemeClr val="tx1"/>
                </a:solidFill>
              </a:rPr>
              <a:t> </a:t>
            </a:r>
            <a:r>
              <a:rPr lang="en-US" sz="1600" dirty="0" err="1">
                <a:solidFill>
                  <a:schemeClr val="tx1"/>
                </a:solidFill>
              </a:rPr>
              <a:t>Blackpool</a:t>
            </a:r>
            <a:r>
              <a:rPr lang="en-US" sz="1600" dirty="0">
                <a:solidFill>
                  <a:schemeClr val="tx1"/>
                </a:solidFill>
              </a:rPr>
              <a:t>, England, 2011, </a:t>
            </a:r>
          </a:p>
          <a:p>
            <a:pPr lvl="1">
              <a:buClr>
                <a:schemeClr val="accent2"/>
              </a:buClr>
            </a:pPr>
            <a:r>
              <a:rPr lang="en-US" sz="1600" dirty="0">
                <a:solidFill>
                  <a:schemeClr val="accent2"/>
                </a:solidFill>
              </a:rPr>
              <a:t>Hydraulic fracturing (shale gas)</a:t>
            </a:r>
            <a:r>
              <a:rPr lang="en-US" sz="1600" dirty="0">
                <a:solidFill>
                  <a:schemeClr val="tx1"/>
                </a:solidFill>
              </a:rPr>
              <a:t> (M 2.3)</a:t>
            </a:r>
          </a:p>
          <a:p>
            <a:pPr lvl="1">
              <a:buClr>
                <a:schemeClr val="accent2"/>
              </a:buClr>
              <a:buFontTx/>
              <a:buChar char="-"/>
            </a:pPr>
            <a:endParaRPr lang="en-US" sz="1600" dirty="0">
              <a:solidFill>
                <a:schemeClr val="tx1"/>
              </a:solidFill>
            </a:endParaRPr>
          </a:p>
          <a:p>
            <a:pPr>
              <a:buClr>
                <a:schemeClr val="accent2"/>
              </a:buClr>
              <a:buFont typeface="Wingdings" charset="2"/>
              <a:buChar char="q"/>
            </a:pPr>
            <a:r>
              <a:rPr lang="en-US" sz="1600" dirty="0">
                <a:solidFill>
                  <a:schemeClr val="tx1"/>
                </a:solidFill>
              </a:rPr>
              <a:t>  Public concern about these kinds of events prompted Senator Bingaman to ask Secretary Chu to request a study by the National Research Council on “Induced Seismicity in Energy Technologies”</a:t>
            </a:r>
          </a:p>
          <a:p>
            <a:pPr>
              <a:buClr>
                <a:schemeClr val="accent2"/>
              </a:buClr>
            </a:pPr>
            <a:endParaRPr lang="en-US" sz="1600" dirty="0">
              <a:solidFill>
                <a:schemeClr val="tx1"/>
              </a:solidFill>
            </a:endParaRPr>
          </a:p>
        </p:txBody>
      </p:sp>
      <p:pic>
        <p:nvPicPr>
          <p:cNvPr id="5125" name="Picture 6"/>
          <p:cNvPicPr>
            <a:picLocks noChangeAspect="1" noChangeArrowheads="1"/>
          </p:cNvPicPr>
          <p:nvPr/>
        </p:nvPicPr>
        <p:blipFill>
          <a:blip r:embed="rId3" cstate="print"/>
          <a:srcRect/>
          <a:stretch>
            <a:fillRect/>
          </a:stretch>
        </p:blipFill>
        <p:spPr bwMode="auto">
          <a:xfrm>
            <a:off x="188913" y="1592263"/>
            <a:ext cx="4586287" cy="353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1"/>
          </p:nvPr>
        </p:nvSpPr>
        <p:spPr>
          <a:noFill/>
        </p:spPr>
        <p:txBody>
          <a:bodyPr/>
          <a:lstStyle/>
          <a:p>
            <a:fld id="{78B80FCD-4401-428B-AFCF-9C75F44CAB29}" type="slidenum">
              <a:rPr lang="en-US" smtClean="0"/>
              <a:pPr/>
              <a:t>12</a:t>
            </a:fld>
            <a:endParaRPr lang="en-US" smtClean="0"/>
          </a:p>
        </p:txBody>
      </p:sp>
      <p:sp>
        <p:nvSpPr>
          <p:cNvPr id="6147" name="Rectangle 4"/>
          <p:cNvSpPr>
            <a:spLocks noChangeArrowheads="1"/>
          </p:cNvSpPr>
          <p:nvPr/>
        </p:nvSpPr>
        <p:spPr bwMode="auto">
          <a:xfrm>
            <a:off x="1028700" y="300038"/>
            <a:ext cx="6851650" cy="519112"/>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Statement of Task</a:t>
            </a:r>
          </a:p>
        </p:txBody>
      </p:sp>
      <p:sp>
        <p:nvSpPr>
          <p:cNvPr id="6148" name="Text Box 5"/>
          <p:cNvSpPr txBox="1">
            <a:spLocks noChangeArrowheads="1"/>
          </p:cNvSpPr>
          <p:nvPr/>
        </p:nvSpPr>
        <p:spPr bwMode="auto">
          <a:xfrm>
            <a:off x="195263" y="992188"/>
            <a:ext cx="8647112" cy="5016758"/>
          </a:xfrm>
          <a:prstGeom prst="rect">
            <a:avLst/>
          </a:prstGeom>
          <a:noFill/>
          <a:ln w="9525">
            <a:noFill/>
            <a:miter lim="800000"/>
            <a:headEnd/>
            <a:tailEnd/>
          </a:ln>
        </p:spPr>
        <p:txBody>
          <a:bodyPr>
            <a:spAutoFit/>
          </a:bodyPr>
          <a:lstStyle/>
          <a:p>
            <a:pPr>
              <a:buClr>
                <a:schemeClr val="accent2"/>
              </a:buClr>
              <a:buFont typeface="Wingdings" charset="2"/>
              <a:buNone/>
            </a:pPr>
            <a:r>
              <a:rPr lang="en-US" sz="1600" b="1" dirty="0"/>
              <a:t>This study will address the potential for felt induced seismicity of geothermal systems, oil and gas production including enhanced oil recovery and hydraulic fracturing for shale gas production, and carbon capture and storage (CCS) and specifically will:</a:t>
            </a:r>
          </a:p>
          <a:p>
            <a:pPr>
              <a:buClr>
                <a:schemeClr val="accent2"/>
              </a:buClr>
              <a:buFont typeface="Wingdings" charset="2"/>
              <a:buNone/>
            </a:pPr>
            <a:r>
              <a:rPr lang="en-US" sz="1600" b="1" dirty="0"/>
              <a:t> </a:t>
            </a:r>
          </a:p>
          <a:p>
            <a:pPr>
              <a:buClr>
                <a:schemeClr val="accent2"/>
              </a:buClr>
              <a:buFont typeface="Wingdings" charset="2"/>
              <a:buChar char="q"/>
            </a:pPr>
            <a:r>
              <a:rPr lang="en-US" sz="1600" b="1" dirty="0"/>
              <a:t>  summarize the current state-of-the-art knowledge on the possible scale, scope and consequences of seismicity induced during the injection of fluids related to energy production; </a:t>
            </a:r>
          </a:p>
          <a:p>
            <a:pPr>
              <a:buClr>
                <a:schemeClr val="accent2"/>
              </a:buClr>
              <a:buFont typeface="Wingdings" charset="2"/>
              <a:buChar char="q"/>
            </a:pPr>
            <a:endParaRPr lang="en-US" sz="1600" b="1" dirty="0"/>
          </a:p>
          <a:p>
            <a:pPr>
              <a:buClr>
                <a:schemeClr val="accent2"/>
              </a:buClr>
              <a:buFont typeface="Wingdings" charset="2"/>
              <a:buNone/>
            </a:pPr>
            <a:endParaRPr lang="en-US" sz="1600" b="1" dirty="0"/>
          </a:p>
          <a:p>
            <a:pPr>
              <a:buClr>
                <a:schemeClr val="accent2"/>
              </a:buClr>
              <a:buFont typeface="Wingdings" charset="2"/>
              <a:buChar char="q"/>
            </a:pPr>
            <a:r>
              <a:rPr lang="en-US" sz="1600" b="1" dirty="0"/>
              <a:t>  identify gaps in knowledge and the research needed to advance the understanding of induced seismicity, its causes, effects, and associated risks; </a:t>
            </a:r>
          </a:p>
          <a:p>
            <a:pPr>
              <a:buClr>
                <a:schemeClr val="accent2"/>
              </a:buClr>
              <a:buFont typeface="Wingdings" charset="2"/>
              <a:buChar char="q"/>
            </a:pPr>
            <a:endParaRPr lang="en-US" sz="1600" b="1" dirty="0"/>
          </a:p>
          <a:p>
            <a:pPr>
              <a:buClr>
                <a:schemeClr val="accent2"/>
              </a:buClr>
              <a:buFont typeface="Wingdings" charset="2"/>
              <a:buNone/>
            </a:pPr>
            <a:endParaRPr lang="en-US" sz="1600" b="1" dirty="0"/>
          </a:p>
          <a:p>
            <a:pPr>
              <a:buClr>
                <a:schemeClr val="accent2"/>
              </a:buClr>
              <a:buFont typeface="Wingdings" charset="2"/>
              <a:buChar char="q"/>
            </a:pPr>
            <a:r>
              <a:rPr lang="en-US" sz="1600" b="1" dirty="0"/>
              <a:t>  identify gaps and deficiencies in current hazard assessment methodologies for induced seismicity and research needed to close those gaps;  </a:t>
            </a:r>
          </a:p>
          <a:p>
            <a:pPr>
              <a:buClr>
                <a:schemeClr val="accent2"/>
              </a:buClr>
              <a:buFont typeface="Wingdings" charset="2"/>
              <a:buChar char="q"/>
            </a:pPr>
            <a:endParaRPr lang="en-US" sz="1600" b="1" dirty="0"/>
          </a:p>
          <a:p>
            <a:pPr>
              <a:buClr>
                <a:schemeClr val="accent2"/>
              </a:buClr>
              <a:buFont typeface="Wingdings" charset="2"/>
              <a:buChar char="q"/>
            </a:pPr>
            <a:endParaRPr lang="en-US" sz="1600" b="1" dirty="0"/>
          </a:p>
          <a:p>
            <a:pPr>
              <a:buClr>
                <a:schemeClr val="accent2"/>
              </a:buClr>
              <a:buFont typeface="Wingdings" charset="2"/>
              <a:buChar char="q"/>
            </a:pPr>
            <a:r>
              <a:rPr lang="en-US" sz="1600" b="1" dirty="0"/>
              <a:t>  identify and assess options for interim steps toward best practices, pending resolution of key outstanding research questions. </a:t>
            </a:r>
          </a:p>
          <a:p>
            <a:pPr>
              <a:buClr>
                <a:schemeClr val="accent2"/>
              </a:buClr>
            </a:pPr>
            <a:r>
              <a:rPr lang="en-US" sz="16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1"/>
          </p:nvPr>
        </p:nvSpPr>
        <p:spPr>
          <a:noFill/>
        </p:spPr>
        <p:txBody>
          <a:bodyPr/>
          <a:lstStyle/>
          <a:p>
            <a:fld id="{140F1BBF-1991-4057-8FF6-494D0B6906E0}" type="slidenum">
              <a:rPr lang="en-US" smtClean="0"/>
              <a:pPr/>
              <a:t>13</a:t>
            </a:fld>
            <a:endParaRPr lang="en-US" smtClean="0"/>
          </a:p>
        </p:txBody>
      </p:sp>
      <p:sp>
        <p:nvSpPr>
          <p:cNvPr id="9219" name="Rectangle 4"/>
          <p:cNvSpPr>
            <a:spLocks noChangeArrowheads="1"/>
          </p:cNvSpPr>
          <p:nvPr/>
        </p:nvSpPr>
        <p:spPr bwMode="auto">
          <a:xfrm>
            <a:off x="847725" y="300038"/>
            <a:ext cx="7423150" cy="523875"/>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Types and Causes of Induced Seismicity</a:t>
            </a:r>
          </a:p>
        </p:txBody>
      </p:sp>
      <p:sp>
        <p:nvSpPr>
          <p:cNvPr id="9220" name="Text Box 5"/>
          <p:cNvSpPr txBox="1">
            <a:spLocks noChangeArrowheads="1"/>
          </p:cNvSpPr>
          <p:nvPr/>
        </p:nvSpPr>
        <p:spPr bwMode="auto">
          <a:xfrm>
            <a:off x="596900" y="1071563"/>
            <a:ext cx="8188325" cy="3786187"/>
          </a:xfrm>
          <a:prstGeom prst="rect">
            <a:avLst/>
          </a:prstGeom>
          <a:noFill/>
          <a:ln w="9525">
            <a:noFill/>
            <a:miter lim="800000"/>
            <a:headEnd/>
            <a:tailEnd/>
          </a:ln>
        </p:spPr>
        <p:txBody>
          <a:bodyPr>
            <a:spAutoFit/>
          </a:bodyPr>
          <a:lstStyle/>
          <a:p>
            <a:pPr>
              <a:buClr>
                <a:schemeClr val="accent2"/>
              </a:buClr>
              <a:buFont typeface="Wingdings" charset="2"/>
              <a:buNone/>
            </a:pPr>
            <a:endParaRPr lang="en-US" sz="2000" dirty="0"/>
          </a:p>
          <a:p>
            <a:pPr>
              <a:buClr>
                <a:schemeClr val="accent2"/>
              </a:buClr>
              <a:buFont typeface="Wingdings" charset="2"/>
              <a:buChar char="q"/>
            </a:pPr>
            <a:r>
              <a:rPr lang="en-US" sz="2000" dirty="0"/>
              <a:t>  </a:t>
            </a:r>
            <a:r>
              <a:rPr lang="en-US" sz="2000" b="1" dirty="0"/>
              <a:t>Induced seismic activity has been attributed to a range of human activities including: </a:t>
            </a:r>
          </a:p>
          <a:p>
            <a:pPr>
              <a:buClr>
                <a:schemeClr val="accent2"/>
              </a:buClr>
              <a:buFont typeface="Wingdings" charset="2"/>
              <a:buChar char="q"/>
            </a:pPr>
            <a:endParaRPr lang="en-US" sz="2000" b="1" dirty="0"/>
          </a:p>
          <a:p>
            <a:pPr lvl="1">
              <a:buClr>
                <a:schemeClr val="accent2"/>
              </a:buClr>
              <a:buFont typeface="Wingdings" charset="2"/>
              <a:buChar char="§"/>
            </a:pPr>
            <a:r>
              <a:rPr lang="en-US" sz="2000" b="1" dirty="0"/>
              <a:t>  Impoundment of large reservoirs behind dams </a:t>
            </a:r>
          </a:p>
          <a:p>
            <a:pPr lvl="1">
              <a:buClr>
                <a:schemeClr val="accent2"/>
              </a:buClr>
              <a:buFont typeface="Wingdings" charset="2"/>
              <a:buChar char="§"/>
            </a:pPr>
            <a:endParaRPr lang="en-US" sz="2000" b="1" dirty="0"/>
          </a:p>
          <a:p>
            <a:pPr lvl="1">
              <a:buClr>
                <a:schemeClr val="accent2"/>
              </a:buClr>
              <a:buFont typeface="Wingdings" charset="2"/>
              <a:buChar char="§"/>
            </a:pPr>
            <a:r>
              <a:rPr lang="en-US" sz="2000" b="1" dirty="0"/>
              <a:t>  Controlled explosions related to mining or construction</a:t>
            </a:r>
          </a:p>
          <a:p>
            <a:pPr lvl="1">
              <a:buClr>
                <a:schemeClr val="accent2"/>
              </a:buClr>
              <a:buFont typeface="Wingdings" charset="2"/>
              <a:buChar char="§"/>
            </a:pPr>
            <a:endParaRPr lang="en-US" sz="2000" b="1" dirty="0"/>
          </a:p>
          <a:p>
            <a:pPr lvl="1">
              <a:buClr>
                <a:schemeClr val="accent2"/>
              </a:buClr>
              <a:buFont typeface="Wingdings" charset="2"/>
              <a:buChar char="§"/>
            </a:pPr>
            <a:r>
              <a:rPr lang="en-US" sz="2000" b="1" dirty="0"/>
              <a:t>  Underground nuclear tests</a:t>
            </a:r>
          </a:p>
          <a:p>
            <a:pPr lvl="1">
              <a:buClr>
                <a:schemeClr val="accent2"/>
              </a:buClr>
              <a:buFont typeface="Wingdings" charset="2"/>
              <a:buChar char="§"/>
            </a:pPr>
            <a:endParaRPr lang="en-US" sz="2000" b="1" dirty="0"/>
          </a:p>
          <a:p>
            <a:pPr lvl="1">
              <a:buClr>
                <a:schemeClr val="accent2"/>
              </a:buClr>
              <a:buFont typeface="Wingdings" charset="2"/>
              <a:buChar char="§"/>
            </a:pPr>
            <a:r>
              <a:rPr lang="en-US" sz="2000" b="1" dirty="0"/>
              <a:t>  </a:t>
            </a:r>
            <a:r>
              <a:rPr lang="en-US" sz="2000" b="1" i="1" dirty="0"/>
              <a:t>Energy technologies that involve injection or withdrawal of fluids from the subsurface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1"/>
          </p:nvPr>
        </p:nvSpPr>
        <p:spPr>
          <a:noFill/>
        </p:spPr>
        <p:txBody>
          <a:bodyPr/>
          <a:lstStyle/>
          <a:p>
            <a:fld id="{63C771B9-8B44-46E1-B6B3-6B9A23AAD906}" type="slidenum">
              <a:rPr lang="en-US" smtClean="0"/>
              <a:pPr/>
              <a:t>14</a:t>
            </a:fld>
            <a:endParaRPr lang="en-US" smtClean="0"/>
          </a:p>
        </p:txBody>
      </p:sp>
      <p:sp>
        <p:nvSpPr>
          <p:cNvPr id="10243" name="Rectangle 4"/>
          <p:cNvSpPr>
            <a:spLocks noChangeArrowheads="1"/>
          </p:cNvSpPr>
          <p:nvPr/>
        </p:nvSpPr>
        <p:spPr bwMode="auto">
          <a:xfrm>
            <a:off x="847725" y="300038"/>
            <a:ext cx="7423150" cy="1384300"/>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Types and Causes of Induced Seismicity</a:t>
            </a:r>
          </a:p>
          <a:p>
            <a:pPr algn="ctr"/>
            <a:r>
              <a:rPr lang="en-US" sz="2800" b="1" dirty="0">
                <a:solidFill>
                  <a:schemeClr val="accent2"/>
                </a:solidFill>
                <a:effectLst>
                  <a:outerShdw blurRad="38100" dist="38100" dir="2700000" algn="tl">
                    <a:srgbClr val="000000">
                      <a:alpha val="43137"/>
                    </a:srgbClr>
                  </a:outerShdw>
                </a:effectLst>
              </a:rPr>
              <a:t>in Fluid Injection/Withdrawal for Energy Development</a:t>
            </a:r>
          </a:p>
        </p:txBody>
      </p:sp>
      <p:sp>
        <p:nvSpPr>
          <p:cNvPr id="10244" name="Text Box 5"/>
          <p:cNvSpPr txBox="1">
            <a:spLocks noChangeArrowheads="1"/>
          </p:cNvSpPr>
          <p:nvPr/>
        </p:nvSpPr>
        <p:spPr bwMode="auto">
          <a:xfrm>
            <a:off x="596900" y="2197100"/>
            <a:ext cx="8188325" cy="3416320"/>
          </a:xfrm>
          <a:prstGeom prst="rect">
            <a:avLst/>
          </a:prstGeom>
          <a:noFill/>
          <a:ln w="9525">
            <a:noFill/>
            <a:miter lim="800000"/>
            <a:headEnd/>
            <a:tailEnd/>
          </a:ln>
        </p:spPr>
        <p:txBody>
          <a:bodyPr>
            <a:spAutoFit/>
          </a:bodyPr>
          <a:lstStyle/>
          <a:p>
            <a:pPr>
              <a:buClr>
                <a:srgbClr val="2D2DB9"/>
              </a:buClr>
              <a:buFont typeface="Wingdings" charset="2"/>
              <a:buChar char="q"/>
            </a:pPr>
            <a:r>
              <a:rPr lang="en-US" sz="2400" b="1" dirty="0"/>
              <a:t>  The general mechanisms that create induced seismic events are well understood.</a:t>
            </a:r>
          </a:p>
          <a:p>
            <a:pPr>
              <a:buClr>
                <a:srgbClr val="2D2DB9"/>
              </a:buClr>
              <a:buFont typeface="Wingdings" charset="2"/>
              <a:buChar char="q"/>
            </a:pPr>
            <a:endParaRPr lang="en-US" sz="2400" b="1" dirty="0"/>
          </a:p>
          <a:p>
            <a:pPr>
              <a:buClr>
                <a:srgbClr val="2D2DB9"/>
              </a:buClr>
              <a:buFont typeface="Wingdings" charset="2"/>
              <a:buChar char="q"/>
            </a:pPr>
            <a:endParaRPr lang="en-US" sz="2400" b="1" dirty="0"/>
          </a:p>
          <a:p>
            <a:pPr>
              <a:buClr>
                <a:srgbClr val="2D2DB9"/>
              </a:buClr>
              <a:buFont typeface="Wingdings" charset="2"/>
              <a:buChar char="q"/>
            </a:pPr>
            <a:r>
              <a:rPr lang="en-US" sz="2400" b="1" dirty="0"/>
              <a:t>  However, we are currently unable to accurately predict the occurrence or magnitude of such events due to the lack of comprehensive data on complex natural rock systems and the lack of validated predictive models.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a:noFill/>
        </p:spPr>
        <p:txBody>
          <a:bodyPr/>
          <a:lstStyle/>
          <a:p>
            <a:fld id="{8CE50505-5099-4CBB-9EFA-E9254B78DD85}" type="slidenum">
              <a:rPr lang="en-US" smtClean="0"/>
              <a:pPr/>
              <a:t>15</a:t>
            </a:fld>
            <a:endParaRPr lang="en-US" smtClean="0"/>
          </a:p>
        </p:txBody>
      </p:sp>
      <p:sp>
        <p:nvSpPr>
          <p:cNvPr id="11267" name="Rectangle 4"/>
          <p:cNvSpPr>
            <a:spLocks noChangeArrowheads="1"/>
          </p:cNvSpPr>
          <p:nvPr/>
        </p:nvSpPr>
        <p:spPr bwMode="auto">
          <a:xfrm>
            <a:off x="4616450" y="225425"/>
            <a:ext cx="4303713" cy="2092325"/>
          </a:xfrm>
          <a:prstGeom prst="rect">
            <a:avLst/>
          </a:prstGeom>
          <a:noFill/>
          <a:ln w="9525">
            <a:noFill/>
            <a:miter lim="800000"/>
            <a:headEnd/>
            <a:tailEnd/>
          </a:ln>
        </p:spPr>
        <p:txBody>
          <a:bodyPr>
            <a:spAutoFit/>
          </a:bodyPr>
          <a:lstStyle/>
          <a:p>
            <a:pPr algn="ctr"/>
            <a:r>
              <a:rPr lang="en-US" sz="2600" b="1">
                <a:solidFill>
                  <a:schemeClr val="accent2"/>
                </a:solidFill>
              </a:rPr>
              <a:t>Types and Causes of Induced Seismicity</a:t>
            </a:r>
          </a:p>
          <a:p>
            <a:pPr algn="ctr"/>
            <a:r>
              <a:rPr lang="en-US" sz="2600" b="1">
                <a:solidFill>
                  <a:schemeClr val="accent2"/>
                </a:solidFill>
              </a:rPr>
              <a:t>in Fluid Injection/Withdrawal for Energy Development</a:t>
            </a:r>
          </a:p>
        </p:txBody>
      </p:sp>
      <p:sp>
        <p:nvSpPr>
          <p:cNvPr id="11268" name="Text Box 5"/>
          <p:cNvSpPr txBox="1">
            <a:spLocks noChangeArrowheads="1"/>
          </p:cNvSpPr>
          <p:nvPr/>
        </p:nvSpPr>
        <p:spPr bwMode="auto">
          <a:xfrm>
            <a:off x="342900" y="284163"/>
            <a:ext cx="4408488" cy="5940425"/>
          </a:xfrm>
          <a:prstGeom prst="rect">
            <a:avLst/>
          </a:prstGeom>
          <a:noFill/>
          <a:ln w="9525">
            <a:noFill/>
            <a:miter lim="800000"/>
            <a:headEnd/>
            <a:tailEnd/>
          </a:ln>
        </p:spPr>
        <p:txBody>
          <a:bodyPr>
            <a:spAutoFit/>
          </a:bodyPr>
          <a:lstStyle/>
          <a:p>
            <a:pPr>
              <a:buClr>
                <a:srgbClr val="2D2DB9"/>
              </a:buClr>
              <a:buFont typeface="Wingdings" charset="2"/>
              <a:buChar char="q"/>
            </a:pPr>
            <a:r>
              <a:rPr lang="en-US" sz="2000" dirty="0"/>
              <a:t>  Induced seismicity is caused in most cases by change in pore fluid pressure and/or change in stress in the subsurface in the presence of: </a:t>
            </a:r>
          </a:p>
          <a:p>
            <a:pPr lvl="1">
              <a:buClr>
                <a:srgbClr val="2D2DB9"/>
              </a:buClr>
              <a:buFont typeface="Wingdings" charset="2"/>
              <a:buChar char="§"/>
            </a:pPr>
            <a:r>
              <a:rPr lang="en-US" sz="2000" dirty="0"/>
              <a:t>  </a:t>
            </a:r>
            <a:r>
              <a:rPr lang="en-US" sz="2000" dirty="0">
                <a:solidFill>
                  <a:srgbClr val="C00000"/>
                </a:solidFill>
              </a:rPr>
              <a:t>faults with specific properties and orientations</a:t>
            </a:r>
            <a:r>
              <a:rPr lang="en-US" sz="2000" dirty="0"/>
              <a:t>;</a:t>
            </a:r>
          </a:p>
          <a:p>
            <a:pPr lvl="1">
              <a:buClr>
                <a:srgbClr val="2D2DB9"/>
              </a:buClr>
              <a:buFont typeface="Wingdings" charset="2"/>
              <a:buChar char="§"/>
            </a:pPr>
            <a:r>
              <a:rPr lang="en-US" sz="2000" dirty="0"/>
              <a:t>  </a:t>
            </a:r>
            <a:r>
              <a:rPr lang="en-US" sz="2000" dirty="0">
                <a:solidFill>
                  <a:srgbClr val="C00000"/>
                </a:solidFill>
              </a:rPr>
              <a:t>a critical state of stress in the crust.</a:t>
            </a:r>
          </a:p>
          <a:p>
            <a:pPr>
              <a:buFont typeface="Arial" charset="0"/>
              <a:buChar char="•"/>
            </a:pPr>
            <a:endParaRPr lang="en-US" sz="2000" dirty="0"/>
          </a:p>
          <a:p>
            <a:pPr>
              <a:buClr>
                <a:srgbClr val="2D2DB9"/>
              </a:buClr>
              <a:buFont typeface="Wingdings" charset="2"/>
              <a:buChar char="q"/>
            </a:pPr>
            <a:r>
              <a:rPr lang="en-US" sz="2000" dirty="0"/>
              <a:t>  The factor that appears to have the most direct correlation in regard to induced seismicity is the net fluid balance — </a:t>
            </a:r>
            <a:r>
              <a:rPr lang="en-US" sz="2000" i="1" dirty="0"/>
              <a:t>the total balance of fluid introduced into or removed from the subsurface</a:t>
            </a:r>
            <a:r>
              <a:rPr lang="en-US" sz="2000" dirty="0"/>
              <a:t>. </a:t>
            </a:r>
          </a:p>
          <a:p>
            <a:pPr>
              <a:buClr>
                <a:srgbClr val="2D2DB9"/>
              </a:buClr>
              <a:buFont typeface="Wingdings" charset="2"/>
              <a:buChar char="q"/>
            </a:pPr>
            <a:endParaRPr lang="en-US" sz="2000" dirty="0"/>
          </a:p>
          <a:p>
            <a:pPr>
              <a:buClr>
                <a:srgbClr val="2D2DB9"/>
              </a:buClr>
              <a:buFont typeface="Wingdings" charset="2"/>
              <a:buChar char="q"/>
            </a:pPr>
            <a:r>
              <a:rPr lang="en-US" sz="2000" dirty="0"/>
              <a:t>  Additional factors may also influence the way fluids affect the subsurface. </a:t>
            </a:r>
          </a:p>
        </p:txBody>
      </p:sp>
      <p:pic>
        <p:nvPicPr>
          <p:cNvPr id="11269" name="Picture 14"/>
          <p:cNvPicPr>
            <a:picLocks noChangeAspect="1" noChangeArrowheads="1"/>
          </p:cNvPicPr>
          <p:nvPr/>
        </p:nvPicPr>
        <p:blipFill>
          <a:blip r:embed="rId2" cstate="print"/>
          <a:srcRect/>
          <a:stretch>
            <a:fillRect/>
          </a:stretch>
        </p:blipFill>
        <p:spPr bwMode="auto">
          <a:xfrm>
            <a:off x="4919663" y="2444750"/>
            <a:ext cx="3665537" cy="3425825"/>
          </a:xfrm>
          <a:prstGeom prst="rect">
            <a:avLst/>
          </a:prstGeom>
          <a:noFill/>
          <a:ln w="9525" algn="ctr">
            <a:noFill/>
            <a:miter lim="800000"/>
            <a:headEnd/>
            <a:tailEnd/>
          </a:ln>
        </p:spPr>
      </p:pic>
      <p:sp>
        <p:nvSpPr>
          <p:cNvPr id="11270" name="Rectangle 14"/>
          <p:cNvSpPr>
            <a:spLocks noChangeArrowheads="1"/>
          </p:cNvSpPr>
          <p:nvPr/>
        </p:nvSpPr>
        <p:spPr bwMode="auto">
          <a:xfrm>
            <a:off x="5343525" y="2411413"/>
            <a:ext cx="558800" cy="403225"/>
          </a:xfrm>
          <a:prstGeom prst="rect">
            <a:avLst/>
          </a:prstGeom>
          <a:solidFill>
            <a:schemeClr val="bg1"/>
          </a:solidFill>
          <a:ln w="9525" algn="ctr">
            <a:solidFill>
              <a:schemeClr val="bg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a:noFill/>
        </p:spPr>
        <p:txBody>
          <a:bodyPr/>
          <a:lstStyle/>
          <a:p>
            <a:fld id="{687875F4-C578-43EB-B3C4-09C6305DBAED}" type="slidenum">
              <a:rPr lang="en-US" smtClean="0"/>
              <a:pPr/>
              <a:t>16</a:t>
            </a:fld>
            <a:endParaRPr lang="en-US" smtClean="0"/>
          </a:p>
        </p:txBody>
      </p:sp>
      <p:sp>
        <p:nvSpPr>
          <p:cNvPr id="12291" name="Rectangle 4"/>
          <p:cNvSpPr>
            <a:spLocks noChangeArrowheads="1"/>
          </p:cNvSpPr>
          <p:nvPr/>
        </p:nvSpPr>
        <p:spPr bwMode="auto">
          <a:xfrm>
            <a:off x="629443" y="493712"/>
            <a:ext cx="7897813" cy="523875"/>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Energy Technologies</a:t>
            </a:r>
          </a:p>
        </p:txBody>
      </p:sp>
      <p:sp>
        <p:nvSpPr>
          <p:cNvPr id="12292" name="Text Box 5"/>
          <p:cNvSpPr txBox="1">
            <a:spLocks noChangeArrowheads="1"/>
          </p:cNvSpPr>
          <p:nvPr/>
        </p:nvSpPr>
        <p:spPr bwMode="auto">
          <a:xfrm>
            <a:off x="2041525" y="1071563"/>
            <a:ext cx="5073650" cy="4554537"/>
          </a:xfrm>
          <a:prstGeom prst="rect">
            <a:avLst/>
          </a:prstGeom>
          <a:noFill/>
          <a:ln w="9525">
            <a:noFill/>
            <a:miter lim="800000"/>
            <a:headEnd/>
            <a:tailEnd/>
          </a:ln>
        </p:spPr>
        <p:txBody>
          <a:bodyPr>
            <a:spAutoFit/>
          </a:bodyPr>
          <a:lstStyle/>
          <a:p>
            <a:pPr>
              <a:buClr>
                <a:schemeClr val="accent2"/>
              </a:buClr>
              <a:buFont typeface="Wingdings" charset="2"/>
              <a:buNone/>
            </a:pPr>
            <a:endParaRPr lang="en-US" sz="2000"/>
          </a:p>
          <a:p>
            <a:pPr>
              <a:buClr>
                <a:schemeClr val="accent2"/>
              </a:buClr>
              <a:buFont typeface="Wingdings" charset="2"/>
              <a:buChar char="q"/>
            </a:pPr>
            <a:r>
              <a:rPr lang="en-US" sz="2000"/>
              <a:t>  Geothermal energy development</a:t>
            </a:r>
          </a:p>
          <a:p>
            <a:pPr lvl="1">
              <a:buClr>
                <a:schemeClr val="accent2"/>
              </a:buClr>
              <a:buFont typeface="Wingdings" charset="2"/>
              <a:buChar char="§"/>
            </a:pPr>
            <a:r>
              <a:rPr lang="en-US" sz="2000"/>
              <a:t> </a:t>
            </a:r>
            <a:r>
              <a:rPr lang="en-US" i="1"/>
              <a:t>Vapor-dominated</a:t>
            </a:r>
          </a:p>
          <a:p>
            <a:pPr lvl="1">
              <a:buClr>
                <a:schemeClr val="accent2"/>
              </a:buClr>
              <a:buFont typeface="Wingdings" charset="2"/>
              <a:buChar char="§"/>
            </a:pPr>
            <a:r>
              <a:rPr lang="en-US" i="1"/>
              <a:t> Liquid-dominated</a:t>
            </a:r>
          </a:p>
          <a:p>
            <a:pPr lvl="1">
              <a:buClr>
                <a:schemeClr val="accent2"/>
              </a:buClr>
              <a:buFont typeface="Wingdings" charset="2"/>
              <a:buChar char="§"/>
            </a:pPr>
            <a:r>
              <a:rPr lang="en-US" i="1"/>
              <a:t> Enhanced geothermal systems (EGS)</a:t>
            </a:r>
          </a:p>
          <a:p>
            <a:pPr>
              <a:buClr>
                <a:schemeClr val="accent2"/>
              </a:buClr>
              <a:buFont typeface="Wingdings" charset="2"/>
              <a:buChar char="q"/>
            </a:pPr>
            <a:endParaRPr lang="en-US" sz="2000"/>
          </a:p>
          <a:p>
            <a:pPr>
              <a:buClr>
                <a:schemeClr val="accent2"/>
              </a:buClr>
              <a:buFont typeface="Wingdings" charset="2"/>
              <a:buChar char="q"/>
            </a:pPr>
            <a:r>
              <a:rPr lang="en-US" sz="2000"/>
              <a:t>  Oil and gas development</a:t>
            </a:r>
          </a:p>
          <a:p>
            <a:pPr lvl="1">
              <a:buClr>
                <a:schemeClr val="accent2"/>
              </a:buClr>
              <a:buFont typeface="Wingdings" charset="2"/>
              <a:buChar char="§"/>
            </a:pPr>
            <a:r>
              <a:rPr lang="en-US" sz="2000"/>
              <a:t> </a:t>
            </a:r>
            <a:r>
              <a:rPr lang="en-US" i="1"/>
              <a:t>Oil and gas extraction (fluid withdrawal)</a:t>
            </a:r>
          </a:p>
          <a:p>
            <a:pPr lvl="1">
              <a:buClr>
                <a:schemeClr val="accent2"/>
              </a:buClr>
              <a:buFont typeface="Wingdings" charset="2"/>
              <a:buChar char="§"/>
            </a:pPr>
            <a:r>
              <a:rPr lang="en-US" i="1"/>
              <a:t> Secondary recovery (waterflooding)</a:t>
            </a:r>
          </a:p>
          <a:p>
            <a:pPr lvl="1">
              <a:buClr>
                <a:schemeClr val="accent2"/>
              </a:buClr>
              <a:buFont typeface="Wingdings" charset="2"/>
              <a:buChar char="§"/>
            </a:pPr>
            <a:r>
              <a:rPr lang="en-US" i="1"/>
              <a:t> Tertiary recovery (CO</a:t>
            </a:r>
            <a:r>
              <a:rPr lang="en-US" sz="1200" i="1"/>
              <a:t>2</a:t>
            </a:r>
            <a:r>
              <a:rPr lang="en-US" i="1"/>
              <a:t> flooding)</a:t>
            </a:r>
          </a:p>
          <a:p>
            <a:pPr lvl="1">
              <a:buClr>
                <a:schemeClr val="accent2"/>
              </a:buClr>
              <a:buFont typeface="Wingdings" charset="2"/>
              <a:buChar char="§"/>
            </a:pPr>
            <a:r>
              <a:rPr lang="en-US" i="1"/>
              <a:t> Hydraulic fracturing for shale gas</a:t>
            </a:r>
          </a:p>
          <a:p>
            <a:pPr>
              <a:buClr>
                <a:schemeClr val="accent2"/>
              </a:buClr>
              <a:buFont typeface="Wingdings" charset="2"/>
              <a:buChar char="q"/>
            </a:pPr>
            <a:endParaRPr lang="en-US" sz="2000"/>
          </a:p>
          <a:p>
            <a:pPr>
              <a:buClr>
                <a:schemeClr val="accent2"/>
              </a:buClr>
              <a:buFont typeface="Wingdings" charset="2"/>
              <a:buChar char="q"/>
            </a:pPr>
            <a:r>
              <a:rPr lang="en-US" sz="2000"/>
              <a:t>  Waste water disposal wells</a:t>
            </a:r>
          </a:p>
          <a:p>
            <a:pPr>
              <a:buClr>
                <a:schemeClr val="accent2"/>
              </a:buClr>
              <a:buFont typeface="Wingdings" charset="2"/>
              <a:buChar char="q"/>
            </a:pPr>
            <a:endParaRPr lang="en-US" sz="2000"/>
          </a:p>
          <a:p>
            <a:pPr>
              <a:buClr>
                <a:schemeClr val="accent2"/>
              </a:buClr>
              <a:buFont typeface="Wingdings" charset="2"/>
              <a:buChar char="q"/>
            </a:pPr>
            <a:r>
              <a:rPr lang="en-US" sz="2000"/>
              <a:t>  Carbon capture and storage (CCS)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1"/>
          </p:nvPr>
        </p:nvSpPr>
        <p:spPr>
          <a:noFill/>
        </p:spPr>
        <p:txBody>
          <a:bodyPr/>
          <a:lstStyle/>
          <a:p>
            <a:fld id="{296585CF-4AC8-4F7E-B6EE-867820DB18B7}" type="slidenum">
              <a:rPr lang="en-US" smtClean="0"/>
              <a:pPr/>
              <a:t>17</a:t>
            </a:fld>
            <a:endParaRPr lang="en-US" smtClean="0"/>
          </a:p>
        </p:txBody>
      </p:sp>
      <p:sp>
        <p:nvSpPr>
          <p:cNvPr id="13315" name="Rectangle 4"/>
          <p:cNvSpPr>
            <a:spLocks noChangeArrowheads="1"/>
          </p:cNvSpPr>
          <p:nvPr/>
        </p:nvSpPr>
        <p:spPr bwMode="auto">
          <a:xfrm>
            <a:off x="847725" y="300038"/>
            <a:ext cx="7423150" cy="523875"/>
          </a:xfrm>
          <a:prstGeom prst="rect">
            <a:avLst/>
          </a:prstGeom>
          <a:noFill/>
          <a:ln w="9525">
            <a:noFill/>
            <a:miter lim="800000"/>
            <a:headEnd/>
            <a:tailEnd/>
          </a:ln>
        </p:spPr>
        <p:txBody>
          <a:bodyPr>
            <a:spAutoFit/>
          </a:bodyPr>
          <a:lstStyle/>
          <a:p>
            <a:pPr algn="ctr"/>
            <a:r>
              <a:rPr lang="en-US" sz="2800" b="1" dirty="0" smtClean="0">
                <a:solidFill>
                  <a:schemeClr val="accent2"/>
                </a:solidFill>
                <a:effectLst>
                  <a:outerShdw blurRad="38100" dist="38100" dir="2700000" algn="tl">
                    <a:srgbClr val="000000">
                      <a:alpha val="43137"/>
                    </a:srgbClr>
                  </a:outerShdw>
                </a:effectLst>
              </a:rPr>
              <a:t>Geothermal </a:t>
            </a:r>
            <a:r>
              <a:rPr lang="en-US" sz="2800" b="1" dirty="0">
                <a:solidFill>
                  <a:schemeClr val="accent2"/>
                </a:solidFill>
                <a:effectLst>
                  <a:outerShdw blurRad="38100" dist="38100" dir="2700000" algn="tl">
                    <a:srgbClr val="000000">
                      <a:alpha val="43137"/>
                    </a:srgbClr>
                  </a:outerShdw>
                </a:effectLst>
              </a:rPr>
              <a:t>Energy</a:t>
            </a:r>
          </a:p>
        </p:txBody>
      </p:sp>
      <p:sp>
        <p:nvSpPr>
          <p:cNvPr id="13316" name="Text Box 5"/>
          <p:cNvSpPr txBox="1">
            <a:spLocks noChangeArrowheads="1"/>
          </p:cNvSpPr>
          <p:nvPr/>
        </p:nvSpPr>
        <p:spPr bwMode="auto">
          <a:xfrm>
            <a:off x="4360863" y="842963"/>
            <a:ext cx="4638675" cy="5076825"/>
          </a:xfrm>
          <a:prstGeom prst="rect">
            <a:avLst/>
          </a:prstGeom>
          <a:noFill/>
          <a:ln w="9525">
            <a:noFill/>
            <a:miter lim="800000"/>
            <a:headEnd/>
            <a:tailEnd/>
          </a:ln>
        </p:spPr>
        <p:txBody>
          <a:bodyPr>
            <a:spAutoFit/>
          </a:bodyPr>
          <a:lstStyle/>
          <a:p>
            <a:pPr>
              <a:buClr>
                <a:schemeClr val="accent2"/>
              </a:buClr>
              <a:buFont typeface="Wingdings" charset="2"/>
              <a:buNone/>
            </a:pPr>
            <a:endParaRPr lang="en-US"/>
          </a:p>
          <a:p>
            <a:pPr>
              <a:buClr>
                <a:schemeClr val="accent2"/>
              </a:buClr>
              <a:buFont typeface="Wingdings" charset="2"/>
              <a:buChar char="q"/>
            </a:pPr>
            <a:r>
              <a:rPr lang="en-US"/>
              <a:t>  </a:t>
            </a:r>
            <a:r>
              <a:rPr lang="en-US" u="sng"/>
              <a:t>Vapor-dominated</a:t>
            </a:r>
            <a:r>
              <a:rPr lang="en-US"/>
              <a:t>—primarily steam in pores and fractures of the rock</a:t>
            </a:r>
          </a:p>
          <a:p>
            <a:pPr>
              <a:buClr>
                <a:schemeClr val="accent2"/>
              </a:buClr>
              <a:buFont typeface="Wingdings" charset="2"/>
              <a:buChar char="q"/>
            </a:pPr>
            <a:endParaRPr lang="en-US"/>
          </a:p>
          <a:p>
            <a:pPr>
              <a:buClr>
                <a:schemeClr val="accent2"/>
              </a:buClr>
              <a:buFont typeface="Wingdings" charset="2"/>
              <a:buChar char="q"/>
            </a:pPr>
            <a:r>
              <a:rPr lang="en-US"/>
              <a:t>  </a:t>
            </a:r>
            <a:r>
              <a:rPr lang="en-US" u="sng"/>
              <a:t>Liquid-dominated</a:t>
            </a:r>
            <a:r>
              <a:rPr lang="en-US"/>
              <a:t>—primarily hot water in the pores and fractures of the rock</a:t>
            </a:r>
          </a:p>
          <a:p>
            <a:pPr>
              <a:buClr>
                <a:schemeClr val="accent2"/>
              </a:buClr>
              <a:buFont typeface="Wingdings" charset="2"/>
              <a:buChar char="q"/>
            </a:pPr>
            <a:endParaRPr lang="en-US"/>
          </a:p>
          <a:p>
            <a:pPr>
              <a:buClr>
                <a:schemeClr val="accent2"/>
              </a:buClr>
              <a:buFont typeface="Wingdings" charset="2"/>
              <a:buChar char="q"/>
            </a:pPr>
            <a:r>
              <a:rPr lang="en-US"/>
              <a:t>  </a:t>
            </a:r>
            <a:r>
              <a:rPr lang="en-US" u="sng"/>
              <a:t>Enhanced geothermal systems (EGS</a:t>
            </a:r>
            <a:r>
              <a:rPr lang="en-US"/>
              <a:t>)—“hot dry rock” requires fracturing to promote hot water circulation</a:t>
            </a:r>
          </a:p>
          <a:p>
            <a:pPr>
              <a:buClr>
                <a:schemeClr val="accent2"/>
              </a:buClr>
              <a:buFont typeface="Wingdings" charset="2"/>
              <a:buChar char="q"/>
            </a:pPr>
            <a:endParaRPr lang="en-US"/>
          </a:p>
          <a:p>
            <a:pPr>
              <a:buClr>
                <a:schemeClr val="accent2"/>
              </a:buClr>
              <a:buFont typeface="Wingdings" charset="2"/>
              <a:buChar char="q"/>
            </a:pPr>
            <a:r>
              <a:rPr lang="en-US"/>
              <a:t>  Operators attempt to keep balance between fluid volumes produced and fluids replaced by injection to maintain reservoir pressure</a:t>
            </a:r>
          </a:p>
          <a:p>
            <a:pPr>
              <a:buClr>
                <a:schemeClr val="accent2"/>
              </a:buClr>
              <a:buFont typeface="Wingdings" charset="2"/>
              <a:buChar char="q"/>
            </a:pPr>
            <a:endParaRPr lang="en-US"/>
          </a:p>
          <a:p>
            <a:pPr>
              <a:buClr>
                <a:schemeClr val="accent2"/>
              </a:buClr>
              <a:buFont typeface="Wingdings" charset="2"/>
              <a:buChar char="q"/>
            </a:pPr>
            <a:r>
              <a:rPr lang="en-US"/>
              <a:t>  </a:t>
            </a:r>
            <a:r>
              <a:rPr lang="en-US" i="1"/>
              <a:t>Different from other energy technologies in temperature of reservoir</a:t>
            </a:r>
          </a:p>
        </p:txBody>
      </p:sp>
      <p:pic>
        <p:nvPicPr>
          <p:cNvPr id="13317" name="Picture 6" descr="Figure 3-6 left.jpg"/>
          <p:cNvPicPr>
            <a:picLocks noChangeAspect="1"/>
          </p:cNvPicPr>
          <p:nvPr/>
        </p:nvPicPr>
        <p:blipFill>
          <a:blip r:embed="rId2" cstate="print"/>
          <a:srcRect/>
          <a:stretch>
            <a:fillRect/>
          </a:stretch>
        </p:blipFill>
        <p:spPr bwMode="auto">
          <a:xfrm>
            <a:off x="196850" y="1851025"/>
            <a:ext cx="4095750" cy="3025775"/>
          </a:xfrm>
          <a:prstGeom prst="rect">
            <a:avLst/>
          </a:prstGeom>
          <a:noFill/>
          <a:ln w="9525">
            <a:noFill/>
            <a:miter lim="800000"/>
            <a:headEnd/>
            <a:tailEnd/>
          </a:ln>
        </p:spPr>
      </p:pic>
      <p:sp>
        <p:nvSpPr>
          <p:cNvPr id="13318" name="TextBox 7"/>
          <p:cNvSpPr txBox="1">
            <a:spLocks noChangeArrowheads="1"/>
          </p:cNvSpPr>
          <p:nvPr/>
        </p:nvSpPr>
        <p:spPr bwMode="auto">
          <a:xfrm>
            <a:off x="111125" y="4873625"/>
            <a:ext cx="3946525" cy="276225"/>
          </a:xfrm>
          <a:prstGeom prst="rect">
            <a:avLst/>
          </a:prstGeom>
          <a:noFill/>
          <a:ln w="9525">
            <a:noFill/>
            <a:miter lim="800000"/>
            <a:headEnd/>
            <a:tailEnd/>
          </a:ln>
        </p:spPr>
        <p:txBody>
          <a:bodyPr wrap="none">
            <a:spAutoFit/>
          </a:bodyPr>
          <a:lstStyle/>
          <a:p>
            <a:r>
              <a:rPr lang="en-US" sz="1200"/>
              <a:t>Flash Steam Power Cycle for liquid-dominated systems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1"/>
          </p:nvPr>
        </p:nvSpPr>
        <p:spPr>
          <a:noFill/>
        </p:spPr>
        <p:txBody>
          <a:bodyPr/>
          <a:lstStyle/>
          <a:p>
            <a:fld id="{67486255-8480-4351-826E-E8C037068F67}" type="slidenum">
              <a:rPr lang="en-US" smtClean="0"/>
              <a:pPr/>
              <a:t>18</a:t>
            </a:fld>
            <a:endParaRPr lang="en-US" smtClean="0"/>
          </a:p>
        </p:txBody>
      </p:sp>
      <p:sp>
        <p:nvSpPr>
          <p:cNvPr id="14339" name="Slide Number Placeholder 3"/>
          <p:cNvSpPr txBox="1">
            <a:spLocks/>
          </p:cNvSpPr>
          <p:nvPr/>
        </p:nvSpPr>
        <p:spPr bwMode="auto">
          <a:xfrm>
            <a:off x="5013325" y="6237288"/>
            <a:ext cx="1084263" cy="457200"/>
          </a:xfrm>
          <a:prstGeom prst="rect">
            <a:avLst/>
          </a:prstGeom>
          <a:noFill/>
          <a:ln w="9525">
            <a:noFill/>
            <a:miter lim="800000"/>
            <a:headEnd/>
            <a:tailEnd/>
          </a:ln>
        </p:spPr>
        <p:txBody>
          <a:bodyPr/>
          <a:lstStyle/>
          <a:p>
            <a:pPr algn="ctr" eaLnBrk="0" hangingPunct="0"/>
            <a:fld id="{A682E481-CAB9-47FE-9C44-7E9EAAE6856C}" type="slidenum">
              <a:rPr lang="en-US" sz="1200">
                <a:solidFill>
                  <a:schemeClr val="tx1"/>
                </a:solidFill>
                <a:latin typeface="Verdana" charset="0"/>
              </a:rPr>
              <a:pPr algn="ctr" eaLnBrk="0" hangingPunct="0"/>
              <a:t>18</a:t>
            </a:fld>
            <a:endParaRPr lang="en-US" sz="1200">
              <a:solidFill>
                <a:schemeClr val="tx1"/>
              </a:solidFill>
              <a:latin typeface="Verdana" charset="0"/>
            </a:endParaRPr>
          </a:p>
        </p:txBody>
      </p:sp>
      <p:sp>
        <p:nvSpPr>
          <p:cNvPr id="14340" name="Rectangle 5"/>
          <p:cNvSpPr>
            <a:spLocks noChangeArrowheads="1"/>
          </p:cNvSpPr>
          <p:nvPr/>
        </p:nvSpPr>
        <p:spPr bwMode="auto">
          <a:xfrm>
            <a:off x="1204913" y="273050"/>
            <a:ext cx="6789737" cy="523875"/>
          </a:xfrm>
          <a:prstGeom prst="rect">
            <a:avLst/>
          </a:prstGeom>
          <a:noFill/>
          <a:ln w="9525">
            <a:noFill/>
            <a:miter lim="800000"/>
            <a:headEnd/>
            <a:tailEnd/>
          </a:ln>
        </p:spPr>
        <p:txBody>
          <a:bodyPr>
            <a:spAutoFit/>
          </a:bodyPr>
          <a:lstStyle/>
          <a:p>
            <a:pPr algn="ctr"/>
            <a:r>
              <a:rPr lang="en-US" sz="2800" b="1" dirty="0" smtClean="0">
                <a:solidFill>
                  <a:schemeClr val="accent2"/>
                </a:solidFill>
              </a:rPr>
              <a:t>Oil </a:t>
            </a:r>
            <a:r>
              <a:rPr lang="en-US" sz="2800" b="1" dirty="0">
                <a:solidFill>
                  <a:schemeClr val="accent2"/>
                </a:solidFill>
              </a:rPr>
              <a:t>and Gas</a:t>
            </a:r>
          </a:p>
        </p:txBody>
      </p:sp>
      <p:pic>
        <p:nvPicPr>
          <p:cNvPr id="14341" name="Picture 2" descr="Horizontal-Drilling-Fracturing-Revision3"/>
          <p:cNvPicPr>
            <a:picLocks noChangeAspect="1" noChangeArrowheads="1"/>
          </p:cNvPicPr>
          <p:nvPr/>
        </p:nvPicPr>
        <p:blipFill>
          <a:blip r:embed="rId2" cstate="print"/>
          <a:srcRect/>
          <a:stretch>
            <a:fillRect/>
          </a:stretch>
        </p:blipFill>
        <p:spPr bwMode="auto">
          <a:xfrm>
            <a:off x="239713" y="1739900"/>
            <a:ext cx="4316412" cy="3052763"/>
          </a:xfrm>
          <a:prstGeom prst="rect">
            <a:avLst/>
          </a:prstGeom>
          <a:noFill/>
          <a:ln w="9525">
            <a:noFill/>
            <a:miter lim="800000"/>
            <a:headEnd/>
            <a:tailEnd/>
          </a:ln>
        </p:spPr>
      </p:pic>
      <p:sp>
        <p:nvSpPr>
          <p:cNvPr id="14342" name="Text Box 5"/>
          <p:cNvSpPr txBox="1">
            <a:spLocks noChangeArrowheads="1"/>
          </p:cNvSpPr>
          <p:nvPr/>
        </p:nvSpPr>
        <p:spPr bwMode="auto">
          <a:xfrm>
            <a:off x="4286250" y="1109663"/>
            <a:ext cx="4802188" cy="4524375"/>
          </a:xfrm>
          <a:prstGeom prst="rect">
            <a:avLst/>
          </a:prstGeom>
          <a:noFill/>
          <a:ln w="9525">
            <a:noFill/>
            <a:miter lim="800000"/>
            <a:headEnd/>
            <a:tailEnd/>
          </a:ln>
        </p:spPr>
        <p:txBody>
          <a:bodyPr>
            <a:spAutoFit/>
          </a:bodyPr>
          <a:lstStyle/>
          <a:p>
            <a:pPr>
              <a:buClr>
                <a:schemeClr val="accent2"/>
              </a:buClr>
              <a:buFont typeface="Wingdings" charset="2"/>
              <a:buNone/>
            </a:pPr>
            <a:endParaRPr lang="en-US" sz="1600"/>
          </a:p>
          <a:p>
            <a:pPr>
              <a:buClr>
                <a:schemeClr val="accent2"/>
              </a:buClr>
              <a:buFont typeface="Wingdings" charset="2"/>
              <a:buChar char="q"/>
            </a:pPr>
            <a:r>
              <a:rPr lang="en-US" sz="1600"/>
              <a:t>  </a:t>
            </a:r>
            <a:r>
              <a:rPr lang="en-US" sz="1600" u="sng"/>
              <a:t>Oil and gas withdrawal</a:t>
            </a:r>
            <a:r>
              <a:rPr lang="en-US" sz="1600"/>
              <a:t>—removes large volumes of fluids over decades, usually with accompanying fluid injection</a:t>
            </a:r>
          </a:p>
          <a:p>
            <a:pPr>
              <a:buClr>
                <a:schemeClr val="accent2"/>
              </a:buClr>
              <a:buFont typeface="Wingdings" charset="2"/>
              <a:buChar char="q"/>
            </a:pPr>
            <a:endParaRPr lang="en-US" sz="1600"/>
          </a:p>
          <a:p>
            <a:pPr>
              <a:buClr>
                <a:schemeClr val="accent2"/>
              </a:buClr>
              <a:buFont typeface="Wingdings" charset="2"/>
              <a:buChar char="q"/>
            </a:pPr>
            <a:r>
              <a:rPr lang="en-US" sz="1600"/>
              <a:t>  </a:t>
            </a:r>
            <a:r>
              <a:rPr lang="en-US" sz="1600" u="sng"/>
              <a:t>Enhanced recovery</a:t>
            </a:r>
            <a:r>
              <a:rPr lang="en-US" sz="1600"/>
              <a:t>—inject fluids (water, steam, CO</a:t>
            </a:r>
            <a:r>
              <a:rPr lang="en-US" sz="1600" baseline="-25000"/>
              <a:t>2</a:t>
            </a:r>
            <a:r>
              <a:rPr lang="en-US" sz="1600"/>
              <a:t>, etc.) to extract remaining oil and gas</a:t>
            </a:r>
          </a:p>
          <a:p>
            <a:pPr lvl="1">
              <a:buClr>
                <a:schemeClr val="accent2"/>
              </a:buClr>
              <a:buFont typeface="Wingdings" charset="2"/>
              <a:buChar char="§"/>
            </a:pPr>
            <a:r>
              <a:rPr lang="en-US" sz="1600"/>
              <a:t> secondary recovery (often ‘waterflooding’)</a:t>
            </a:r>
          </a:p>
          <a:p>
            <a:pPr lvl="1">
              <a:buClr>
                <a:schemeClr val="accent2"/>
              </a:buClr>
              <a:buFont typeface="Wingdings" charset="2"/>
              <a:buChar char="§"/>
            </a:pPr>
            <a:r>
              <a:rPr lang="en-US" sz="1600"/>
              <a:t> tertiary recovery (enhanced oil recovery)</a:t>
            </a:r>
          </a:p>
          <a:p>
            <a:pPr>
              <a:buClr>
                <a:schemeClr val="accent2"/>
              </a:buClr>
              <a:buFont typeface="Wingdings" charset="2"/>
              <a:buChar char="q"/>
            </a:pPr>
            <a:endParaRPr lang="en-US" sz="1600"/>
          </a:p>
          <a:p>
            <a:pPr>
              <a:buClr>
                <a:schemeClr val="accent2"/>
              </a:buClr>
              <a:buFont typeface="Wingdings" charset="2"/>
              <a:buChar char="q"/>
            </a:pPr>
            <a:r>
              <a:rPr lang="en-US" sz="1600"/>
              <a:t>  </a:t>
            </a:r>
            <a:r>
              <a:rPr lang="en-US" sz="1600" u="sng"/>
              <a:t>Hydraulic fracturing a well for shale gas development</a:t>
            </a:r>
            <a:r>
              <a:rPr lang="en-US" sz="1600"/>
              <a:t>—use horizontal drilling and hydraulic fracturing to create fractures for gas to migrate to a well</a:t>
            </a:r>
          </a:p>
          <a:p>
            <a:pPr>
              <a:buClr>
                <a:schemeClr val="accent2"/>
              </a:buClr>
            </a:pPr>
            <a:endParaRPr lang="en-US" sz="1600"/>
          </a:p>
          <a:p>
            <a:pPr>
              <a:buClr>
                <a:schemeClr val="accent2"/>
              </a:buClr>
              <a:buFont typeface="Wingdings" charset="2"/>
              <a:buChar char="q"/>
            </a:pPr>
            <a:r>
              <a:rPr lang="en-US" sz="1600"/>
              <a:t>  Oil and gas operators attempt to balance the fluid volumes produced with fluid injection to maintain reservoir pressure</a:t>
            </a:r>
          </a:p>
        </p:txBody>
      </p:sp>
      <p:sp>
        <p:nvSpPr>
          <p:cNvPr id="14343" name="TextBox 6"/>
          <p:cNvSpPr txBox="1">
            <a:spLocks noChangeArrowheads="1"/>
          </p:cNvSpPr>
          <p:nvPr/>
        </p:nvSpPr>
        <p:spPr bwMode="auto">
          <a:xfrm>
            <a:off x="1120775" y="4826000"/>
            <a:ext cx="2378075" cy="338138"/>
          </a:xfrm>
          <a:prstGeom prst="rect">
            <a:avLst/>
          </a:prstGeom>
          <a:noFill/>
          <a:ln w="9525">
            <a:noFill/>
            <a:miter lim="800000"/>
            <a:headEnd/>
            <a:tailEnd/>
          </a:ln>
        </p:spPr>
        <p:txBody>
          <a:bodyPr wrap="none">
            <a:spAutoFit/>
          </a:bodyPr>
          <a:lstStyle/>
          <a:p>
            <a:r>
              <a:rPr lang="en-US" sz="1600" i="1">
                <a:solidFill>
                  <a:schemeClr val="bg2"/>
                </a:solidFill>
              </a:rPr>
              <a:t>Shale gas development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1"/>
          </p:nvPr>
        </p:nvSpPr>
        <p:spPr>
          <a:noFill/>
        </p:spPr>
        <p:txBody>
          <a:bodyPr/>
          <a:lstStyle/>
          <a:p>
            <a:fld id="{173B27FE-5062-47B8-82A0-61A9D11858AE}" type="slidenum">
              <a:rPr lang="en-US" smtClean="0"/>
              <a:pPr/>
              <a:t>19</a:t>
            </a:fld>
            <a:endParaRPr lang="en-US" smtClean="0"/>
          </a:p>
        </p:txBody>
      </p:sp>
      <p:sp>
        <p:nvSpPr>
          <p:cNvPr id="15363" name="Slide Number Placeholder 3"/>
          <p:cNvSpPr txBox="1">
            <a:spLocks/>
          </p:cNvSpPr>
          <p:nvPr/>
        </p:nvSpPr>
        <p:spPr bwMode="auto">
          <a:xfrm>
            <a:off x="5013325" y="6237288"/>
            <a:ext cx="1084263" cy="457200"/>
          </a:xfrm>
          <a:prstGeom prst="rect">
            <a:avLst/>
          </a:prstGeom>
          <a:noFill/>
          <a:ln w="9525">
            <a:noFill/>
            <a:miter lim="800000"/>
            <a:headEnd/>
            <a:tailEnd/>
          </a:ln>
        </p:spPr>
        <p:txBody>
          <a:bodyPr/>
          <a:lstStyle/>
          <a:p>
            <a:pPr algn="ctr" eaLnBrk="0" hangingPunct="0"/>
            <a:fld id="{5049B625-A321-4732-BDB1-34538D57ABE4}" type="slidenum">
              <a:rPr lang="en-US" sz="1200">
                <a:solidFill>
                  <a:schemeClr val="tx1"/>
                </a:solidFill>
                <a:latin typeface="Verdana" charset="0"/>
              </a:rPr>
              <a:pPr algn="ctr" eaLnBrk="0" hangingPunct="0"/>
              <a:t>19</a:t>
            </a:fld>
            <a:endParaRPr lang="en-US" sz="1200">
              <a:solidFill>
                <a:schemeClr val="tx1"/>
              </a:solidFill>
              <a:latin typeface="Verdana" charset="0"/>
            </a:endParaRPr>
          </a:p>
        </p:txBody>
      </p:sp>
      <p:sp>
        <p:nvSpPr>
          <p:cNvPr id="15364" name="Slide Number Placeholder 3"/>
          <p:cNvSpPr txBox="1">
            <a:spLocks/>
          </p:cNvSpPr>
          <p:nvPr/>
        </p:nvSpPr>
        <p:spPr bwMode="auto">
          <a:xfrm>
            <a:off x="5013325" y="6237288"/>
            <a:ext cx="1084263" cy="457200"/>
          </a:xfrm>
          <a:prstGeom prst="rect">
            <a:avLst/>
          </a:prstGeom>
          <a:noFill/>
          <a:ln w="9525">
            <a:noFill/>
            <a:miter lim="800000"/>
            <a:headEnd/>
            <a:tailEnd/>
          </a:ln>
        </p:spPr>
        <p:txBody>
          <a:bodyPr/>
          <a:lstStyle/>
          <a:p>
            <a:pPr algn="ctr" eaLnBrk="0" hangingPunct="0"/>
            <a:fld id="{130772FF-AE0B-417A-99A5-2C3CA1E06EEA}" type="slidenum">
              <a:rPr lang="en-US" sz="1200">
                <a:solidFill>
                  <a:schemeClr val="tx1"/>
                </a:solidFill>
                <a:latin typeface="Verdana" charset="0"/>
              </a:rPr>
              <a:pPr algn="ctr" eaLnBrk="0" hangingPunct="0"/>
              <a:t>19</a:t>
            </a:fld>
            <a:endParaRPr lang="en-US" sz="1200">
              <a:solidFill>
                <a:schemeClr val="tx1"/>
              </a:solidFill>
              <a:latin typeface="Verdana" charset="0"/>
            </a:endParaRPr>
          </a:p>
        </p:txBody>
      </p:sp>
      <p:sp>
        <p:nvSpPr>
          <p:cNvPr id="15365" name="Rectangle 6"/>
          <p:cNvSpPr>
            <a:spLocks noChangeArrowheads="1"/>
          </p:cNvSpPr>
          <p:nvPr/>
        </p:nvSpPr>
        <p:spPr bwMode="auto">
          <a:xfrm>
            <a:off x="858838" y="288925"/>
            <a:ext cx="7423150" cy="523220"/>
          </a:xfrm>
          <a:prstGeom prst="rect">
            <a:avLst/>
          </a:prstGeom>
          <a:noFill/>
          <a:ln w="9525">
            <a:noFill/>
            <a:miter lim="800000"/>
            <a:headEnd/>
            <a:tailEnd/>
          </a:ln>
        </p:spPr>
        <p:txBody>
          <a:bodyPr>
            <a:spAutoFit/>
          </a:bodyPr>
          <a:lstStyle/>
          <a:p>
            <a:pPr algn="ctr"/>
            <a:r>
              <a:rPr lang="en-US" sz="2800" b="1" dirty="0" smtClean="0">
                <a:solidFill>
                  <a:schemeClr val="accent2"/>
                </a:solidFill>
              </a:rPr>
              <a:t> </a:t>
            </a:r>
            <a:r>
              <a:rPr lang="en-US" sz="2800" b="1" dirty="0" smtClean="0">
                <a:solidFill>
                  <a:schemeClr val="accent2"/>
                </a:solidFill>
                <a:effectLst>
                  <a:outerShdw blurRad="38100" dist="38100" dir="2700000" algn="tl">
                    <a:srgbClr val="000000">
                      <a:alpha val="43137"/>
                    </a:srgbClr>
                  </a:outerShdw>
                </a:effectLst>
              </a:rPr>
              <a:t>Waste </a:t>
            </a:r>
            <a:r>
              <a:rPr lang="en-US" sz="2800" b="1" dirty="0">
                <a:solidFill>
                  <a:schemeClr val="accent2"/>
                </a:solidFill>
                <a:effectLst>
                  <a:outerShdw blurRad="38100" dist="38100" dir="2700000" algn="tl">
                    <a:srgbClr val="000000">
                      <a:alpha val="43137"/>
                    </a:srgbClr>
                  </a:outerShdw>
                </a:effectLst>
              </a:rPr>
              <a:t>Water Disposal Wells</a:t>
            </a:r>
          </a:p>
        </p:txBody>
      </p:sp>
      <p:pic>
        <p:nvPicPr>
          <p:cNvPr id="15366" name="Picture 8"/>
          <p:cNvPicPr>
            <a:picLocks noChangeAspect="1" noChangeArrowheads="1"/>
          </p:cNvPicPr>
          <p:nvPr/>
        </p:nvPicPr>
        <p:blipFill>
          <a:blip r:embed="rId2" cstate="print"/>
          <a:srcRect/>
          <a:stretch>
            <a:fillRect/>
          </a:stretch>
        </p:blipFill>
        <p:spPr bwMode="auto">
          <a:xfrm>
            <a:off x="412750" y="1247775"/>
            <a:ext cx="4341813" cy="4806950"/>
          </a:xfrm>
          <a:prstGeom prst="rect">
            <a:avLst/>
          </a:prstGeom>
          <a:noFill/>
          <a:ln w="9525">
            <a:noFill/>
            <a:miter lim="800000"/>
            <a:headEnd/>
            <a:tailEnd/>
          </a:ln>
        </p:spPr>
      </p:pic>
      <p:sp>
        <p:nvSpPr>
          <p:cNvPr id="15367" name="Text Box 5"/>
          <p:cNvSpPr txBox="1">
            <a:spLocks noChangeArrowheads="1"/>
          </p:cNvSpPr>
          <p:nvPr/>
        </p:nvSpPr>
        <p:spPr bwMode="auto">
          <a:xfrm>
            <a:off x="4638675" y="1684338"/>
            <a:ext cx="4349750" cy="4432300"/>
          </a:xfrm>
          <a:prstGeom prst="rect">
            <a:avLst/>
          </a:prstGeom>
          <a:noFill/>
          <a:ln w="9525">
            <a:noFill/>
            <a:miter lim="800000"/>
            <a:headEnd/>
            <a:tailEnd/>
          </a:ln>
        </p:spPr>
        <p:txBody>
          <a:bodyPr>
            <a:spAutoFit/>
          </a:bodyPr>
          <a:lstStyle/>
          <a:p>
            <a:pPr>
              <a:buClr>
                <a:schemeClr val="accent2"/>
              </a:buClr>
              <a:buFont typeface="Wingdings" charset="2"/>
              <a:buNone/>
            </a:pPr>
            <a:endParaRPr lang="en-US" sz="1600"/>
          </a:p>
          <a:p>
            <a:pPr>
              <a:buClr>
                <a:schemeClr val="accent2"/>
              </a:buClr>
              <a:buFont typeface="Wingdings" charset="2"/>
              <a:buChar char="q"/>
            </a:pPr>
            <a:r>
              <a:rPr lang="en-US" sz="1600"/>
              <a:t>  </a:t>
            </a:r>
            <a:r>
              <a:rPr lang="en-US"/>
              <a:t>Fluid from flow back after hydraulic fracturing and waste fluid produced from conventional oil and gas production in the United States = over 800 billion gallons a year</a:t>
            </a:r>
          </a:p>
          <a:p>
            <a:pPr>
              <a:buClr>
                <a:schemeClr val="accent2"/>
              </a:buClr>
              <a:buFont typeface="Wingdings" charset="2"/>
              <a:buChar char="q"/>
            </a:pPr>
            <a:endParaRPr lang="en-US"/>
          </a:p>
          <a:p>
            <a:pPr>
              <a:buClr>
                <a:schemeClr val="accent2"/>
              </a:buClr>
              <a:buFont typeface="Wingdings" charset="2"/>
              <a:buChar char="q"/>
            </a:pPr>
            <a:endParaRPr lang="en-US"/>
          </a:p>
          <a:p>
            <a:pPr>
              <a:buClr>
                <a:schemeClr val="accent2"/>
              </a:buClr>
              <a:buFont typeface="Wingdings" charset="2"/>
              <a:buChar char="q"/>
            </a:pPr>
            <a:endParaRPr lang="en-US"/>
          </a:p>
          <a:p>
            <a:pPr>
              <a:buClr>
                <a:schemeClr val="accent2"/>
              </a:buClr>
              <a:buFont typeface="Wingdings" charset="2"/>
              <a:buChar char="q"/>
            </a:pPr>
            <a:r>
              <a:rPr lang="en-US"/>
              <a:t>  More than one third of the volume is managed through underground injection for permanent disposal in “Class II” wells, permitted by EPA and states with delegated authority</a:t>
            </a:r>
          </a:p>
          <a:p>
            <a:pPr>
              <a:buClr>
                <a:schemeClr val="accent2"/>
              </a:buClr>
              <a:buFont typeface="Wingdings" charset="2"/>
              <a:buChar char="q"/>
            </a:pPr>
            <a:endParaRPr lang="en-US" sz="1600" u="sng"/>
          </a:p>
          <a:p>
            <a:pPr>
              <a:buClr>
                <a:schemeClr val="accent2"/>
              </a:buClr>
            </a:pPr>
            <a:endParaRPr lang="en-US" sz="16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220" y="314187"/>
            <a:ext cx="7772400" cy="2445026"/>
          </a:xfrm>
        </p:spPr>
        <p:txBody>
          <a:bodyPr/>
          <a:lstStyle/>
          <a:p>
            <a:r>
              <a:rPr lang="en-US" sz="3200" b="1" dirty="0" smtClean="0">
                <a:solidFill>
                  <a:srgbClr val="FF0000"/>
                </a:solidFill>
                <a:effectLst>
                  <a:outerShdw blurRad="50800" dist="38100" dir="2700000">
                    <a:srgbClr val="000000">
                      <a:alpha val="43000"/>
                    </a:srgbClr>
                  </a:outerShdw>
                </a:effectLst>
              </a:rPr>
              <a:t>Investigating The Induced Seismicity Potential In Energy Technologies To Understand How To Limit The Occurrence Of Felt Seismicity And Its Impacts</a:t>
            </a:r>
            <a:endParaRPr lang="en-US" sz="3200" b="1" dirty="0">
              <a:solidFill>
                <a:srgbClr val="FF0000"/>
              </a:solidFill>
              <a:effectLst>
                <a:outerShdw blurRad="50800" dist="38100" dir="2700000">
                  <a:srgbClr val="000000">
                    <a:alpha val="43000"/>
                  </a:srgbClr>
                </a:outerShdw>
              </a:effectLst>
            </a:endParaRPr>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2</a:t>
            </a:fld>
            <a:endParaRPr 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34070" y="2654511"/>
            <a:ext cx="4572638"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3700" y="2680148"/>
            <a:ext cx="3822700" cy="1446550"/>
          </a:xfrm>
          <a:prstGeom prst="rect">
            <a:avLst/>
          </a:prstGeom>
          <a:noFill/>
        </p:spPr>
        <p:txBody>
          <a:bodyPr wrap="square" rtlCol="0">
            <a:spAutoFit/>
          </a:bodyPr>
          <a:lstStyle/>
          <a:p>
            <a:pPr algn="ctr"/>
            <a:r>
              <a:rPr lang="en-US" sz="2800" b="1" dirty="0" smtClean="0">
                <a:solidFill>
                  <a:srgbClr val="000099"/>
                </a:solidFill>
                <a:effectLst>
                  <a:outerShdw blurRad="38100" dist="38100" dir="2700000" algn="tl">
                    <a:srgbClr val="000000">
                      <a:alpha val="43137"/>
                    </a:srgbClr>
                  </a:outerShdw>
                </a:effectLst>
              </a:rPr>
              <a:t>Don Clarke</a:t>
            </a:r>
          </a:p>
          <a:p>
            <a:pPr algn="ctr"/>
            <a:r>
              <a:rPr lang="en-US" sz="2800" b="1" dirty="0" smtClean="0">
                <a:solidFill>
                  <a:srgbClr val="000099"/>
                </a:solidFill>
                <a:effectLst>
                  <a:outerShdw blurRad="38100" dist="38100" dir="2700000" algn="tl">
                    <a:srgbClr val="000000">
                      <a:alpha val="43137"/>
                    </a:srgbClr>
                  </a:outerShdw>
                </a:effectLst>
              </a:rPr>
              <a:t>February 25, 2015</a:t>
            </a:r>
          </a:p>
          <a:p>
            <a:pPr algn="ctr"/>
            <a:endParaRPr lang="en-US" sz="3200" b="1" dirty="0" smtClean="0">
              <a:solidFill>
                <a:srgbClr val="000099"/>
              </a:solidFill>
              <a:effectLst>
                <a:outerShdw blurRad="38100" dist="38100" dir="2700000" algn="tl">
                  <a:srgbClr val="000000">
                    <a:alpha val="43137"/>
                  </a:srgbClr>
                </a:outerShdw>
              </a:effectLst>
            </a:endParaRPr>
          </a:p>
        </p:txBody>
      </p:sp>
      <p:sp>
        <p:nvSpPr>
          <p:cNvPr id="7" name="Rectangle 6"/>
          <p:cNvSpPr/>
          <p:nvPr/>
        </p:nvSpPr>
        <p:spPr bwMode="auto">
          <a:xfrm>
            <a:off x="0" y="6261652"/>
            <a:ext cx="2922104" cy="4174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8" name="TextBox 7"/>
          <p:cNvSpPr txBox="1"/>
          <p:nvPr/>
        </p:nvSpPr>
        <p:spPr>
          <a:xfrm>
            <a:off x="-4191000" y="1536700"/>
            <a:ext cx="3962400" cy="461665"/>
          </a:xfrm>
          <a:prstGeom prst="rect">
            <a:avLst/>
          </a:prstGeom>
          <a:noFill/>
        </p:spPr>
        <p:txBody>
          <a:bodyPr wrap="square" rtlCol="0">
            <a:spAutoFit/>
          </a:bodyPr>
          <a:lstStyle/>
          <a:p>
            <a:pPr algn="ctr"/>
            <a:r>
              <a:rPr lang="en-US" sz="2400" b="1" dirty="0" smtClean="0">
                <a:solidFill>
                  <a:srgbClr val="0066FF"/>
                </a:solidFill>
                <a:effectLst>
                  <a:outerShdw blurRad="50800" dist="38100" dir="2700000" algn="br">
                    <a:srgbClr val="000000">
                      <a:alpha val="43000"/>
                    </a:srgbClr>
                  </a:outerShdw>
                </a:effectLst>
              </a:rPr>
              <a:t> </a:t>
            </a:r>
            <a:endParaRPr lang="en-US" sz="2400" b="1" dirty="0">
              <a:solidFill>
                <a:srgbClr val="0066FF"/>
              </a:solidFill>
              <a:effectLst>
                <a:outerShdw blurRad="50800" dist="38100" dir="2700000" algn="br">
                  <a:srgbClr val="000000">
                    <a:alpha val="43000"/>
                  </a:srgbClr>
                </a:outerShdw>
              </a:effectLst>
            </a:endParaRPr>
          </a:p>
        </p:txBody>
      </p:sp>
      <p:sp>
        <p:nvSpPr>
          <p:cNvPr id="10" name="TextBox 9"/>
          <p:cNvSpPr txBox="1"/>
          <p:nvPr/>
        </p:nvSpPr>
        <p:spPr>
          <a:xfrm>
            <a:off x="-3570515" y="4177216"/>
            <a:ext cx="3570515" cy="584775"/>
          </a:xfrm>
          <a:prstGeom prst="rect">
            <a:avLst/>
          </a:prstGeom>
          <a:noFill/>
        </p:spPr>
        <p:txBody>
          <a:bodyPr wrap="square" rtlCol="0">
            <a:spAutoFit/>
          </a:bodyPr>
          <a:lstStyle/>
          <a:p>
            <a:endParaRPr lang="en-US" sz="3200" b="1" dirty="0"/>
          </a:p>
        </p:txBody>
      </p:sp>
      <p:pic>
        <p:nvPicPr>
          <p:cNvPr id="13" name="Picture 2" descr="Home">
            <a:hlinkClick r:id="rId3" tooltip="Hom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296" y="3838066"/>
            <a:ext cx="2222621" cy="215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7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223838" y="300038"/>
            <a:ext cx="8696325" cy="400110"/>
          </a:xfrm>
          <a:prstGeom prst="rect">
            <a:avLst/>
          </a:prstGeom>
          <a:noFill/>
          <a:ln w="9525">
            <a:noFill/>
            <a:miter lim="800000"/>
            <a:headEnd/>
            <a:tailEnd/>
          </a:ln>
        </p:spPr>
        <p:txBody>
          <a:bodyPr>
            <a:spAutoFit/>
          </a:bodyPr>
          <a:lstStyle/>
          <a:p>
            <a:pPr algn="ctr"/>
            <a:r>
              <a:rPr lang="en-US" sz="2000" b="1" dirty="0">
                <a:solidFill>
                  <a:schemeClr val="accent2"/>
                </a:solidFill>
                <a:effectLst>
                  <a:outerShdw blurRad="38100" dist="38100" dir="2700000" algn="tl">
                    <a:srgbClr val="000000">
                      <a:alpha val="43137"/>
                    </a:srgbClr>
                  </a:outerShdw>
                </a:effectLst>
              </a:rPr>
              <a:t>Comparative Estimated Fluid Volumes for Energy Technologies</a:t>
            </a:r>
          </a:p>
        </p:txBody>
      </p:sp>
      <p:pic>
        <p:nvPicPr>
          <p:cNvPr id="17411" name="Picture 5" descr="Figure 3-17 new.jpg"/>
          <p:cNvPicPr>
            <a:picLocks noChangeAspect="1"/>
          </p:cNvPicPr>
          <p:nvPr/>
        </p:nvPicPr>
        <p:blipFill>
          <a:blip r:embed="rId2" cstate="print"/>
          <a:srcRect/>
          <a:stretch>
            <a:fillRect/>
          </a:stretch>
        </p:blipFill>
        <p:spPr bwMode="auto">
          <a:xfrm>
            <a:off x="423863" y="1006475"/>
            <a:ext cx="5019675" cy="5026025"/>
          </a:xfrm>
          <a:prstGeom prst="rect">
            <a:avLst/>
          </a:prstGeom>
          <a:noFill/>
          <a:ln w="9525">
            <a:noFill/>
            <a:miter lim="800000"/>
            <a:headEnd/>
            <a:tailEnd/>
          </a:ln>
        </p:spPr>
      </p:pic>
      <p:sp>
        <p:nvSpPr>
          <p:cNvPr id="17412" name="Text Box 5"/>
          <p:cNvSpPr txBox="1">
            <a:spLocks noChangeArrowheads="1"/>
          </p:cNvSpPr>
          <p:nvPr/>
        </p:nvSpPr>
        <p:spPr bwMode="auto">
          <a:xfrm>
            <a:off x="5541963" y="1190625"/>
            <a:ext cx="3602037" cy="4616450"/>
          </a:xfrm>
          <a:prstGeom prst="rect">
            <a:avLst/>
          </a:prstGeom>
          <a:noFill/>
          <a:ln w="9525">
            <a:noFill/>
            <a:miter lim="800000"/>
            <a:headEnd/>
            <a:tailEnd/>
          </a:ln>
        </p:spPr>
        <p:txBody>
          <a:bodyPr>
            <a:spAutoFit/>
          </a:bodyPr>
          <a:lstStyle/>
          <a:p>
            <a:pPr>
              <a:buClr>
                <a:schemeClr val="accent2"/>
              </a:buClr>
              <a:buFont typeface="Wingdings" charset="2"/>
              <a:buNone/>
            </a:pPr>
            <a:endParaRPr lang="en-US" sz="1600"/>
          </a:p>
          <a:p>
            <a:pPr>
              <a:buClr>
                <a:schemeClr val="accent2"/>
              </a:buClr>
              <a:buFont typeface="Wingdings" charset="2"/>
              <a:buChar char="q"/>
            </a:pPr>
            <a:r>
              <a:rPr lang="en-US"/>
              <a:t>  Daily fluid volumes injected are highest for hydraulic fracturing — 8,500 m</a:t>
            </a:r>
            <a:r>
              <a:rPr lang="en-US" baseline="30000"/>
              <a:t>3</a:t>
            </a:r>
          </a:p>
          <a:p>
            <a:pPr>
              <a:buClr>
                <a:schemeClr val="accent2"/>
              </a:buClr>
              <a:buFont typeface="Wingdings" charset="2"/>
              <a:buChar char="q"/>
            </a:pPr>
            <a:endParaRPr lang="en-US" baseline="30000"/>
          </a:p>
          <a:p>
            <a:pPr>
              <a:buClr>
                <a:schemeClr val="accent2"/>
              </a:buClr>
              <a:buFont typeface="Wingdings" charset="2"/>
              <a:buChar char="q"/>
            </a:pPr>
            <a:endParaRPr lang="en-US"/>
          </a:p>
          <a:p>
            <a:pPr>
              <a:buClr>
                <a:schemeClr val="accent2"/>
              </a:buClr>
              <a:buFont typeface="Wingdings" charset="2"/>
              <a:buChar char="q"/>
            </a:pPr>
            <a:r>
              <a:rPr lang="en-US"/>
              <a:t>  Annual fluid volumes injected are highest for proposed CCS projects (13,000,000 m</a:t>
            </a:r>
            <a:r>
              <a:rPr lang="en-US" baseline="30000"/>
              <a:t>3</a:t>
            </a:r>
            <a:r>
              <a:rPr lang="en-US"/>
              <a:t>) and then Class II waste water disposal wells (4,000,000 m</a:t>
            </a:r>
            <a:r>
              <a:rPr lang="en-US" baseline="30000"/>
              <a:t>3</a:t>
            </a:r>
            <a:r>
              <a:rPr lang="en-US"/>
              <a:t>)</a:t>
            </a:r>
          </a:p>
          <a:p>
            <a:pPr>
              <a:buClr>
                <a:schemeClr val="accent2"/>
              </a:buClr>
              <a:buFont typeface="Wingdings" charset="2"/>
              <a:buChar char="q"/>
            </a:pPr>
            <a:endParaRPr lang="en-US"/>
          </a:p>
          <a:p>
            <a:pPr>
              <a:buClr>
                <a:schemeClr val="accent2"/>
              </a:buClr>
              <a:buFont typeface="Wingdings" charset="2"/>
              <a:buChar char="q"/>
            </a:pPr>
            <a:endParaRPr lang="en-US"/>
          </a:p>
          <a:p>
            <a:pPr>
              <a:buClr>
                <a:schemeClr val="accent2"/>
              </a:buClr>
              <a:buFont typeface="Wingdings" charset="2"/>
              <a:buChar char="q"/>
            </a:pPr>
            <a:r>
              <a:rPr lang="en-US"/>
              <a:t>  Geysers geothermal field records net fluid loss annually</a:t>
            </a:r>
          </a:p>
          <a:p>
            <a:pPr>
              <a:buClr>
                <a:schemeClr val="accent2"/>
              </a:buClr>
              <a:buFont typeface="Wingdings" charset="2"/>
              <a:buChar char="q"/>
            </a:pPr>
            <a:endParaRPr lang="en-US" sz="1600" u="sng"/>
          </a:p>
          <a:p>
            <a:pPr>
              <a:buClr>
                <a:schemeClr val="accent2"/>
              </a:buClr>
            </a:pPr>
            <a:endParaRPr lang="en-US" sz="1600"/>
          </a:p>
        </p:txBody>
      </p:sp>
      <p:sp>
        <p:nvSpPr>
          <p:cNvPr id="17413" name="Rectangle 4"/>
          <p:cNvSpPr>
            <a:spLocks noChangeArrowheads="1"/>
          </p:cNvSpPr>
          <p:nvPr/>
        </p:nvSpPr>
        <p:spPr bwMode="auto">
          <a:xfrm>
            <a:off x="3987800" y="1106488"/>
            <a:ext cx="835025" cy="369887"/>
          </a:xfrm>
          <a:prstGeom prst="rect">
            <a:avLst/>
          </a:prstGeom>
          <a:noFill/>
          <a:ln w="9525">
            <a:noFill/>
            <a:miter lim="800000"/>
            <a:headEnd/>
            <a:tailEnd/>
          </a:ln>
        </p:spPr>
        <p:txBody>
          <a:bodyPr wrap="none">
            <a:spAutoFit/>
          </a:bodyPr>
          <a:lstStyle/>
          <a:p>
            <a:r>
              <a:rPr lang="en-US"/>
              <a:t>DAILY</a:t>
            </a:r>
          </a:p>
        </p:txBody>
      </p:sp>
      <p:sp>
        <p:nvSpPr>
          <p:cNvPr id="17414" name="Rectangle 5"/>
          <p:cNvSpPr>
            <a:spLocks noChangeArrowheads="1"/>
          </p:cNvSpPr>
          <p:nvPr/>
        </p:nvSpPr>
        <p:spPr bwMode="auto">
          <a:xfrm>
            <a:off x="3451225" y="3468688"/>
            <a:ext cx="1385888" cy="368300"/>
          </a:xfrm>
          <a:prstGeom prst="rect">
            <a:avLst/>
          </a:prstGeom>
          <a:noFill/>
          <a:ln w="9525">
            <a:noFill/>
            <a:miter lim="800000"/>
            <a:headEnd/>
            <a:tailEnd/>
          </a:ln>
        </p:spPr>
        <p:txBody>
          <a:bodyPr wrap="none">
            <a:spAutoFit/>
          </a:bodyPr>
          <a:lstStyle/>
          <a:p>
            <a:r>
              <a:rPr lang="en-US"/>
              <a:t>ANNUALLY</a:t>
            </a:r>
          </a:p>
        </p:txBody>
      </p:sp>
      <p:sp>
        <p:nvSpPr>
          <p:cNvPr id="17415" name="Rectangle 6"/>
          <p:cNvSpPr>
            <a:spLocks noChangeArrowheads="1"/>
          </p:cNvSpPr>
          <p:nvPr/>
        </p:nvSpPr>
        <p:spPr bwMode="auto">
          <a:xfrm>
            <a:off x="1028700" y="1057275"/>
            <a:ext cx="866775" cy="277813"/>
          </a:xfrm>
          <a:prstGeom prst="rect">
            <a:avLst/>
          </a:prstGeom>
          <a:noFill/>
          <a:ln w="9525">
            <a:noFill/>
            <a:miter lim="800000"/>
            <a:headEnd/>
            <a:tailEnd/>
          </a:ln>
        </p:spPr>
        <p:txBody>
          <a:bodyPr wrap="none">
            <a:spAutoFit/>
          </a:bodyPr>
          <a:lstStyle/>
          <a:p>
            <a:r>
              <a:rPr lang="en-US" sz="1200"/>
              <a:t>Shale gas</a:t>
            </a:r>
          </a:p>
        </p:txBody>
      </p:sp>
      <p:sp>
        <p:nvSpPr>
          <p:cNvPr id="17416" name="Rectangle 7"/>
          <p:cNvSpPr>
            <a:spLocks noChangeArrowheads="1"/>
          </p:cNvSpPr>
          <p:nvPr/>
        </p:nvSpPr>
        <p:spPr bwMode="auto">
          <a:xfrm>
            <a:off x="1941513" y="2017713"/>
            <a:ext cx="508000" cy="276225"/>
          </a:xfrm>
          <a:prstGeom prst="rect">
            <a:avLst/>
          </a:prstGeom>
          <a:noFill/>
          <a:ln w="9525">
            <a:noFill/>
            <a:miter lim="800000"/>
            <a:headEnd/>
            <a:tailEnd/>
          </a:ln>
        </p:spPr>
        <p:txBody>
          <a:bodyPr wrap="none">
            <a:spAutoFit/>
          </a:bodyPr>
          <a:lstStyle/>
          <a:p>
            <a:r>
              <a:rPr lang="en-US" sz="1200"/>
              <a:t>CCS</a:t>
            </a:r>
          </a:p>
        </p:txBody>
      </p:sp>
      <p:sp>
        <p:nvSpPr>
          <p:cNvPr id="17417" name="Rectangle 8"/>
          <p:cNvSpPr>
            <a:spLocks noChangeArrowheads="1"/>
          </p:cNvSpPr>
          <p:nvPr/>
        </p:nvSpPr>
        <p:spPr bwMode="auto">
          <a:xfrm>
            <a:off x="2663825" y="2228850"/>
            <a:ext cx="658813" cy="461963"/>
          </a:xfrm>
          <a:prstGeom prst="rect">
            <a:avLst/>
          </a:prstGeom>
          <a:noFill/>
          <a:ln w="9525">
            <a:noFill/>
            <a:miter lim="800000"/>
            <a:headEnd/>
            <a:tailEnd/>
          </a:ln>
        </p:spPr>
        <p:txBody>
          <a:bodyPr wrap="none">
            <a:spAutoFit/>
          </a:bodyPr>
          <a:lstStyle/>
          <a:p>
            <a:pPr algn="ctr"/>
            <a:r>
              <a:rPr lang="en-US" sz="1200"/>
              <a:t>Waste </a:t>
            </a:r>
          </a:p>
          <a:p>
            <a:pPr algn="ctr"/>
            <a:r>
              <a:rPr lang="en-US" sz="1200"/>
              <a:t>water</a:t>
            </a:r>
          </a:p>
        </p:txBody>
      </p:sp>
      <p:sp>
        <p:nvSpPr>
          <p:cNvPr id="17418" name="Rectangle 9"/>
          <p:cNvSpPr>
            <a:spLocks noChangeArrowheads="1"/>
          </p:cNvSpPr>
          <p:nvPr/>
        </p:nvSpPr>
        <p:spPr bwMode="auto">
          <a:xfrm>
            <a:off x="2649538" y="4625975"/>
            <a:ext cx="658812" cy="461963"/>
          </a:xfrm>
          <a:prstGeom prst="rect">
            <a:avLst/>
          </a:prstGeom>
          <a:noFill/>
          <a:ln w="9525">
            <a:noFill/>
            <a:miter lim="800000"/>
            <a:headEnd/>
            <a:tailEnd/>
          </a:ln>
        </p:spPr>
        <p:txBody>
          <a:bodyPr wrap="none">
            <a:spAutoFit/>
          </a:bodyPr>
          <a:lstStyle/>
          <a:p>
            <a:pPr algn="ctr"/>
            <a:r>
              <a:rPr lang="en-US" sz="1200"/>
              <a:t>Waste </a:t>
            </a:r>
          </a:p>
          <a:p>
            <a:pPr algn="ctr"/>
            <a:r>
              <a:rPr lang="en-US" sz="1200"/>
              <a:t>water</a:t>
            </a:r>
          </a:p>
        </p:txBody>
      </p:sp>
      <p:sp>
        <p:nvSpPr>
          <p:cNvPr id="17419" name="Rectangle 10"/>
          <p:cNvSpPr>
            <a:spLocks noChangeArrowheads="1"/>
          </p:cNvSpPr>
          <p:nvPr/>
        </p:nvSpPr>
        <p:spPr bwMode="auto">
          <a:xfrm>
            <a:off x="1974850" y="3938588"/>
            <a:ext cx="508000" cy="277812"/>
          </a:xfrm>
          <a:prstGeom prst="rect">
            <a:avLst/>
          </a:prstGeom>
          <a:noFill/>
          <a:ln w="9525">
            <a:noFill/>
            <a:miter lim="800000"/>
            <a:headEnd/>
            <a:tailEnd/>
          </a:ln>
        </p:spPr>
        <p:txBody>
          <a:bodyPr wrap="none">
            <a:spAutoFit/>
          </a:bodyPr>
          <a:lstStyle/>
          <a:p>
            <a:r>
              <a:rPr lang="en-US" sz="1200"/>
              <a:t>CCS</a:t>
            </a:r>
          </a:p>
        </p:txBody>
      </p:sp>
      <p:sp>
        <p:nvSpPr>
          <p:cNvPr id="17420" name="Rectangle 11"/>
          <p:cNvSpPr>
            <a:spLocks noChangeArrowheads="1"/>
          </p:cNvSpPr>
          <p:nvPr/>
        </p:nvSpPr>
        <p:spPr bwMode="auto">
          <a:xfrm>
            <a:off x="1050925" y="5140325"/>
            <a:ext cx="865188" cy="277813"/>
          </a:xfrm>
          <a:prstGeom prst="rect">
            <a:avLst/>
          </a:prstGeom>
          <a:noFill/>
          <a:ln w="9525">
            <a:noFill/>
            <a:miter lim="800000"/>
            <a:headEnd/>
            <a:tailEnd/>
          </a:ln>
        </p:spPr>
        <p:txBody>
          <a:bodyPr wrap="none">
            <a:spAutoFit/>
          </a:bodyPr>
          <a:lstStyle/>
          <a:p>
            <a:r>
              <a:rPr lang="en-US" sz="1200"/>
              <a:t>Shale gas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1"/>
          </p:nvPr>
        </p:nvSpPr>
        <p:spPr>
          <a:noFill/>
        </p:spPr>
        <p:txBody>
          <a:bodyPr/>
          <a:lstStyle/>
          <a:p>
            <a:fld id="{583BB4DF-382B-441A-B0D1-000EDFAC4576}" type="slidenum">
              <a:rPr lang="en-US" smtClean="0"/>
              <a:pPr/>
              <a:t>21</a:t>
            </a:fld>
            <a:endParaRPr lang="en-US" smtClean="0"/>
          </a:p>
        </p:txBody>
      </p:sp>
      <p:sp>
        <p:nvSpPr>
          <p:cNvPr id="18435" name="Rectangle 4"/>
          <p:cNvSpPr>
            <a:spLocks noChangeArrowheads="1"/>
          </p:cNvSpPr>
          <p:nvPr/>
        </p:nvSpPr>
        <p:spPr bwMode="auto">
          <a:xfrm>
            <a:off x="1117600" y="166688"/>
            <a:ext cx="6851650" cy="830262"/>
          </a:xfrm>
          <a:prstGeom prst="rect">
            <a:avLst/>
          </a:prstGeom>
          <a:noFill/>
          <a:ln w="9525">
            <a:noFill/>
            <a:miter lim="800000"/>
            <a:headEnd/>
            <a:tailEnd/>
          </a:ln>
        </p:spPr>
        <p:txBody>
          <a:bodyPr>
            <a:spAutoFit/>
          </a:bodyPr>
          <a:lstStyle/>
          <a:p>
            <a:pPr algn="ctr"/>
            <a:r>
              <a:rPr lang="en-US" sz="2400" b="1">
                <a:solidFill>
                  <a:schemeClr val="accent2"/>
                </a:solidFill>
              </a:rPr>
              <a:t>Historical Felt Seismic Events Caused by or Likely Related to Energy Technologies in U.S.</a:t>
            </a:r>
          </a:p>
        </p:txBody>
      </p:sp>
      <p:sp>
        <p:nvSpPr>
          <p:cNvPr id="18436" name="Text Box 84"/>
          <p:cNvSpPr txBox="1">
            <a:spLocks noChangeArrowheads="1"/>
          </p:cNvSpPr>
          <p:nvPr/>
        </p:nvSpPr>
        <p:spPr bwMode="auto">
          <a:xfrm>
            <a:off x="2908300" y="4960938"/>
            <a:ext cx="184150" cy="366712"/>
          </a:xfrm>
          <a:prstGeom prst="rect">
            <a:avLst/>
          </a:prstGeom>
          <a:noFill/>
          <a:ln w="9525">
            <a:noFill/>
            <a:miter lim="800000"/>
            <a:headEnd/>
            <a:tailEnd/>
          </a:ln>
        </p:spPr>
        <p:txBody>
          <a:bodyPr wrap="none">
            <a:spAutoFit/>
          </a:bodyPr>
          <a:lstStyle/>
          <a:p>
            <a:endParaRPr lang="en-US"/>
          </a:p>
        </p:txBody>
      </p:sp>
      <p:sp>
        <p:nvSpPr>
          <p:cNvPr id="18437" name="Text Box 103"/>
          <p:cNvSpPr txBox="1">
            <a:spLocks noChangeArrowheads="1"/>
          </p:cNvSpPr>
          <p:nvPr/>
        </p:nvSpPr>
        <p:spPr bwMode="auto">
          <a:xfrm>
            <a:off x="4579938" y="5229225"/>
            <a:ext cx="184150" cy="366713"/>
          </a:xfrm>
          <a:prstGeom prst="rect">
            <a:avLst/>
          </a:prstGeom>
          <a:noFill/>
          <a:ln w="9525">
            <a:noFill/>
            <a:miter lim="800000"/>
            <a:headEnd/>
            <a:tailEnd/>
          </a:ln>
        </p:spPr>
        <p:txBody>
          <a:bodyPr wrap="none">
            <a:spAutoFit/>
          </a:bodyPr>
          <a:lstStyle/>
          <a:p>
            <a:endParaRPr lang="en-US"/>
          </a:p>
        </p:txBody>
      </p:sp>
      <p:graphicFrame>
        <p:nvGraphicFramePr>
          <p:cNvPr id="6" name="Group 106"/>
          <p:cNvGraphicFramePr>
            <a:graphicFrameLocks noGrp="1"/>
          </p:cNvGraphicFramePr>
          <p:nvPr>
            <p:ph/>
          </p:nvPr>
        </p:nvGraphicFramePr>
        <p:xfrm>
          <a:off x="434975" y="1160463"/>
          <a:ext cx="8272809" cy="4749556"/>
        </p:xfrm>
        <a:graphic>
          <a:graphicData uri="http://schemas.openxmlformats.org/drawingml/2006/table">
            <a:tbl>
              <a:tblPr/>
              <a:tblGrid>
                <a:gridCol w="1979013"/>
                <a:gridCol w="1443128"/>
                <a:gridCol w="1772660"/>
                <a:gridCol w="1522671"/>
                <a:gridCol w="1555337"/>
              </a:tblGrid>
              <a:tr h="4338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Unicode MS" pitchFamily="34" charset="-128"/>
                          <a:ea typeface="ＭＳ Ｐゴシック" pitchFamily="1" charset="-128"/>
                        </a:rPr>
                        <a:t>Energy Technology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Unicode MS" pitchFamily="34" charset="-128"/>
                          <a:ea typeface="ＭＳ Ｐゴシック" pitchFamily="1" charset="-128"/>
                        </a:rPr>
                        <a:t>Number of </a:t>
                      </a:r>
                      <a:r>
                        <a:rPr kumimoji="0" lang="en-US" sz="1200" b="1" i="0" u="none" strike="noStrike" cap="none" normalizeH="0" baseline="0" dirty="0" smtClean="0">
                          <a:ln>
                            <a:noFill/>
                          </a:ln>
                          <a:solidFill>
                            <a:schemeClr val="tx2"/>
                          </a:solidFill>
                          <a:effectLst/>
                          <a:latin typeface="Arial Unicode MS" pitchFamily="34" charset="-128"/>
                          <a:ea typeface="ＭＳ Ｐゴシック" pitchFamily="1" charset="-128"/>
                        </a:rPr>
                        <a:t>Current</a:t>
                      </a:r>
                      <a:r>
                        <a:rPr kumimoji="0" lang="en-US" sz="1200" b="0" i="0" u="none" strike="noStrike" cap="none" normalizeH="0" baseline="0" dirty="0" smtClean="0">
                          <a:ln>
                            <a:noFill/>
                          </a:ln>
                          <a:solidFill>
                            <a:schemeClr val="tx2"/>
                          </a:solidFill>
                          <a:effectLst/>
                          <a:latin typeface="Arial Unicode MS" pitchFamily="34" charset="-128"/>
                          <a:ea typeface="ＭＳ Ｐゴシック" pitchFamily="1" charset="-128"/>
                        </a:rPr>
                        <a:t> Projects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Unicode MS" pitchFamily="34" charset="-128"/>
                          <a:ea typeface="ＭＳ Ｐゴシック" pitchFamily="1" charset="-128"/>
                        </a:rPr>
                        <a:t>Number of </a:t>
                      </a:r>
                      <a:r>
                        <a:rPr kumimoji="0" lang="en-US" sz="1200" b="1" i="0" u="none" strike="noStrike" cap="none" normalizeH="0" baseline="0" dirty="0" smtClean="0">
                          <a:ln>
                            <a:noFill/>
                          </a:ln>
                          <a:solidFill>
                            <a:schemeClr val="tx2"/>
                          </a:solidFill>
                          <a:effectLst/>
                          <a:latin typeface="Arial Unicode MS" pitchFamily="34" charset="-128"/>
                          <a:ea typeface="ＭＳ Ｐゴシック" pitchFamily="1" charset="-128"/>
                        </a:rPr>
                        <a:t>Historical</a:t>
                      </a:r>
                      <a:r>
                        <a:rPr kumimoji="0" lang="en-US" sz="1200" b="0" i="0" u="none" strike="noStrike" cap="none" normalizeH="0" baseline="0" dirty="0" smtClean="0">
                          <a:ln>
                            <a:noFill/>
                          </a:ln>
                          <a:solidFill>
                            <a:schemeClr val="tx2"/>
                          </a:solidFill>
                          <a:effectLst/>
                          <a:latin typeface="Arial Unicode MS" pitchFamily="34" charset="-128"/>
                          <a:ea typeface="ＭＳ Ｐゴシック" pitchFamily="1" charset="-128"/>
                        </a:rPr>
                        <a:t> Felt Events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Unicode MS" pitchFamily="34" charset="-128"/>
                          <a:ea typeface="ＭＳ Ｐゴシック" pitchFamily="1" charset="-128"/>
                        </a:rPr>
                        <a:t>Historical</a:t>
                      </a:r>
                      <a:r>
                        <a:rPr kumimoji="0" lang="en-US" sz="1200" b="0" i="0" u="none" strike="noStrike" cap="none" normalizeH="0" baseline="0" dirty="0" smtClean="0">
                          <a:ln>
                            <a:noFill/>
                          </a:ln>
                          <a:solidFill>
                            <a:schemeClr val="tx2"/>
                          </a:solidFill>
                          <a:effectLst/>
                          <a:latin typeface="Arial Unicode MS" pitchFamily="34" charset="-128"/>
                          <a:ea typeface="ＭＳ Ｐゴシック" pitchFamily="1" charset="-128"/>
                        </a:rPr>
                        <a:t> Number of Events M</a:t>
                      </a:r>
                      <a:r>
                        <a:rPr kumimoji="0" lang="en-US" sz="1200" b="0" i="0" u="sng" strike="noStrike" cap="none" normalizeH="0" baseline="0" dirty="0" smtClean="0">
                          <a:ln>
                            <a:noFill/>
                          </a:ln>
                          <a:solidFill>
                            <a:schemeClr val="tx2"/>
                          </a:solidFill>
                          <a:effectLst/>
                          <a:latin typeface="Arial Unicode MS" pitchFamily="34" charset="-128"/>
                          <a:ea typeface="ＭＳ Ｐゴシック" pitchFamily="1" charset="-128"/>
                        </a:rPr>
                        <a:t>&gt;</a:t>
                      </a:r>
                      <a:r>
                        <a:rPr kumimoji="0" lang="en-US" sz="1200" b="0" i="0" u="none" strike="noStrike" cap="none" normalizeH="0" baseline="0" dirty="0" smtClean="0">
                          <a:ln>
                            <a:noFill/>
                          </a:ln>
                          <a:solidFill>
                            <a:schemeClr val="tx2"/>
                          </a:solidFill>
                          <a:effectLst/>
                          <a:latin typeface="Arial Unicode MS" pitchFamily="34" charset="-128"/>
                          <a:ea typeface="ＭＳ Ｐゴシック" pitchFamily="1" charset="-128"/>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Unicode MS" pitchFamily="34" charset="-128"/>
                          <a:ea typeface="ＭＳ Ｐゴシック" pitchFamily="1" charset="-128"/>
                        </a:rPr>
                        <a:t>Locations of Events M</a:t>
                      </a:r>
                      <a:r>
                        <a:rPr kumimoji="0" lang="en-US" sz="1200" b="0" i="0" u="sng" strike="noStrike" cap="none" normalizeH="0" baseline="0" dirty="0" smtClean="0">
                          <a:ln>
                            <a:noFill/>
                          </a:ln>
                          <a:solidFill>
                            <a:schemeClr val="tx2"/>
                          </a:solidFill>
                          <a:effectLst/>
                          <a:latin typeface="Arial Unicode MS" pitchFamily="34" charset="-128"/>
                          <a:ea typeface="ＭＳ Ｐゴシック" pitchFamily="1" charset="-128"/>
                        </a:rPr>
                        <a:t>&gt;</a:t>
                      </a:r>
                      <a:r>
                        <a:rPr kumimoji="0" lang="en-US" sz="1200" b="0" i="0" u="none" strike="noStrike" cap="none" normalizeH="0" baseline="0" dirty="0" smtClean="0">
                          <a:ln>
                            <a:noFill/>
                          </a:ln>
                          <a:solidFill>
                            <a:schemeClr val="tx2"/>
                          </a:solidFill>
                          <a:effectLst/>
                          <a:latin typeface="Arial Unicode MS" pitchFamily="34" charset="-128"/>
                          <a:ea typeface="ＭＳ Ｐゴシック" pitchFamily="1" charset="-128"/>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6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2"/>
                          </a:solidFill>
                          <a:effectLst/>
                          <a:latin typeface="Arial Unicode MS" pitchFamily="34" charset="-128"/>
                          <a:ea typeface="ＭＳ Ｐゴシック" pitchFamily="1" charset="-128"/>
                        </a:rPr>
                        <a:t>Geothermal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accent2"/>
                        </a:solidFill>
                        <a:effectLst/>
                        <a:latin typeface="Arial Unicode MS" pitchFamily="34" charset="-128"/>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accent2"/>
                        </a:solidFill>
                        <a:effectLst/>
                        <a:latin typeface="Arial Unicode MS" pitchFamily="34" charset="-128"/>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Unicode MS" pitchFamily="34" charset="-128"/>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Unicode MS" pitchFamily="34" charset="-128"/>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4928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Vapor-dominated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(The Geysers)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300-400 per year since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1 to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CA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26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Liquid-dominated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10-40 per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Possibly 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CA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EGS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~8 pilot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2-10 per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CA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Unicode MS" pitchFamily="34" charset="-128"/>
                          <a:ea typeface="ＭＳ Ｐゴシック" pitchFamily="1" charset="-128"/>
                        </a:rPr>
                        <a:t>Oil and 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2973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Withdrawal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~6,000 fields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20 sites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CA, IL, NB, OK, 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0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Secondary recovery (water flooding)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~108,000 wells today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18 sites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AL, CA, CO, MS, OK, 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8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EOR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~13,000 wells today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None 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None 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None known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76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Hydraulic fracturing for shale gas recovery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~35,000 wells today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76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Unicode MS" pitchFamily="34" charset="-128"/>
                          <a:ea typeface="ＭＳ Ｐゴシック" pitchFamily="1" charset="-128"/>
                        </a:rPr>
                        <a:t>Waste water disposal wells (Class 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~30,000 wells today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AR, CO, OH,TX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6776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Unicode MS" pitchFamily="34" charset="-128"/>
                          <a:ea typeface="ＭＳ Ｐゴシック" pitchFamily="1" charset="-128"/>
                        </a:rPr>
                        <a:t>Carbon capture and storage (small scale)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None 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None 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6"/>
                          </a:solidFill>
                          <a:effectLst/>
                          <a:latin typeface="Arial Unicode MS" pitchFamily="34" charset="-128"/>
                          <a:ea typeface="ＭＳ Ｐゴシック" pitchFamily="1" charset="-128"/>
                        </a:rPr>
                        <a:t>None known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1"/>
          </p:nvPr>
        </p:nvSpPr>
        <p:spPr>
          <a:noFill/>
        </p:spPr>
        <p:txBody>
          <a:bodyPr/>
          <a:lstStyle/>
          <a:p>
            <a:fld id="{F315E830-2C67-4C79-827F-BDA7E08DA702}" type="slidenum">
              <a:rPr lang="en-US" smtClean="0"/>
              <a:pPr/>
              <a:t>22</a:t>
            </a:fld>
            <a:endParaRPr lang="en-US" smtClean="0"/>
          </a:p>
        </p:txBody>
      </p:sp>
      <p:sp>
        <p:nvSpPr>
          <p:cNvPr id="22531" name="Text Box 4"/>
          <p:cNvSpPr txBox="1">
            <a:spLocks noChangeArrowheads="1"/>
          </p:cNvSpPr>
          <p:nvPr/>
        </p:nvSpPr>
        <p:spPr bwMode="auto">
          <a:xfrm>
            <a:off x="647700" y="282575"/>
            <a:ext cx="7875588" cy="523875"/>
          </a:xfrm>
          <a:prstGeom prst="rect">
            <a:avLst/>
          </a:prstGeom>
          <a:noFill/>
          <a:ln w="9525">
            <a:noFill/>
            <a:miter lim="800000"/>
            <a:headEnd/>
            <a:tailEnd/>
          </a:ln>
        </p:spPr>
        <p:txBody>
          <a:bodyPr>
            <a:spAutoFit/>
          </a:bodyPr>
          <a:lstStyle/>
          <a:p>
            <a:pPr algn="ctr"/>
            <a:r>
              <a:rPr lang="en-US" sz="2800" b="1" dirty="0" smtClean="0">
                <a:solidFill>
                  <a:schemeClr val="accent2"/>
                </a:solidFill>
                <a:effectLst>
                  <a:outerShdw blurRad="38100" dist="38100" dir="2700000" algn="tl">
                    <a:srgbClr val="000000">
                      <a:alpha val="43137"/>
                    </a:srgbClr>
                  </a:outerShdw>
                </a:effectLst>
              </a:rPr>
              <a:t>Geothermal</a:t>
            </a:r>
            <a:endParaRPr lang="en-US" sz="2800" b="1" dirty="0">
              <a:solidFill>
                <a:schemeClr val="accent2"/>
              </a:solidFill>
              <a:effectLst>
                <a:outerShdw blurRad="38100" dist="38100" dir="2700000" algn="tl">
                  <a:srgbClr val="000000">
                    <a:alpha val="43137"/>
                  </a:srgbClr>
                </a:outerShdw>
              </a:effectLst>
            </a:endParaRPr>
          </a:p>
        </p:txBody>
      </p:sp>
      <p:sp>
        <p:nvSpPr>
          <p:cNvPr id="22532" name="Rectangle 5"/>
          <p:cNvSpPr>
            <a:spLocks noChangeArrowheads="1"/>
          </p:cNvSpPr>
          <p:nvPr/>
        </p:nvSpPr>
        <p:spPr bwMode="auto">
          <a:xfrm>
            <a:off x="565150" y="1403350"/>
            <a:ext cx="8029575" cy="4094163"/>
          </a:xfrm>
          <a:prstGeom prst="rect">
            <a:avLst/>
          </a:prstGeom>
          <a:noFill/>
          <a:ln w="9525">
            <a:noFill/>
            <a:miter lim="800000"/>
            <a:headEnd/>
            <a:tailEnd/>
          </a:ln>
        </p:spPr>
        <p:txBody>
          <a:bodyPr>
            <a:spAutoFit/>
          </a:bodyPr>
          <a:lstStyle/>
          <a:p>
            <a:pPr>
              <a:buClr>
                <a:srgbClr val="2D2DB9"/>
              </a:buClr>
              <a:buFont typeface="Wingdings" charset="2"/>
              <a:buChar char="q"/>
            </a:pPr>
            <a:r>
              <a:rPr lang="en-US" sz="2000"/>
              <a:t>  Induced seismicity appears related to both net fluid balance considerations and temperature changes produced in the subsurface  </a:t>
            </a:r>
          </a:p>
          <a:p>
            <a:pPr>
              <a:buClr>
                <a:srgbClr val="2D2DB9"/>
              </a:buClr>
              <a:buFont typeface="Wingdings" charset="2"/>
              <a:buChar char="q"/>
            </a:pPr>
            <a:endParaRPr lang="en-US" sz="2000"/>
          </a:p>
          <a:p>
            <a:pPr>
              <a:buClr>
                <a:srgbClr val="2D2DB9"/>
              </a:buClr>
              <a:buFont typeface="Wingdings" charset="2"/>
              <a:buChar char="q"/>
            </a:pPr>
            <a:endParaRPr lang="en-US" sz="2000"/>
          </a:p>
          <a:p>
            <a:pPr>
              <a:buClr>
                <a:srgbClr val="2D2DB9"/>
              </a:buClr>
              <a:buFont typeface="Wingdings" charset="2"/>
              <a:buChar char="q"/>
            </a:pPr>
            <a:r>
              <a:rPr lang="en-US" sz="2000"/>
              <a:t>  Different forms of geothermal resource development appear to have differing potential for producing felt seismic events:</a:t>
            </a:r>
          </a:p>
          <a:p>
            <a:pPr>
              <a:buClr>
                <a:srgbClr val="2D2DB9"/>
              </a:buClr>
              <a:buFont typeface="Wingdings" charset="2"/>
              <a:buChar char="q"/>
            </a:pPr>
            <a:endParaRPr lang="en-US" sz="1600"/>
          </a:p>
          <a:p>
            <a:pPr lvl="1">
              <a:buClr>
                <a:srgbClr val="2D2DB9"/>
              </a:buClr>
              <a:buFont typeface="Wingdings" charset="2"/>
              <a:buChar char="§"/>
            </a:pPr>
            <a:r>
              <a:rPr lang="en-US" sz="1600"/>
              <a:t>  </a:t>
            </a:r>
            <a:r>
              <a:rPr lang="en-US"/>
              <a:t>High-pressure hydraulic fracturing undertaken in some geothermal projects (EGS) has caused seismic events that are large enough to be felt </a:t>
            </a:r>
          </a:p>
          <a:p>
            <a:pPr lvl="1">
              <a:buClr>
                <a:srgbClr val="2D2DB9"/>
              </a:buClr>
              <a:buFont typeface="Wingdings" charset="2"/>
              <a:buChar char="§"/>
            </a:pPr>
            <a:endParaRPr lang="en-US"/>
          </a:p>
          <a:p>
            <a:pPr lvl="1">
              <a:buClr>
                <a:srgbClr val="2D2DB9"/>
              </a:buClr>
              <a:buFont typeface="Wingdings" charset="2"/>
              <a:buChar char="§"/>
            </a:pPr>
            <a:r>
              <a:rPr lang="en-US"/>
              <a:t>  Temperature changes associated with geothermal development of hydrothermal resources has also induced felt seismicity (The Geysers)  </a:t>
            </a:r>
          </a:p>
          <a:p>
            <a:pPr>
              <a:buClr>
                <a:srgbClr val="2D2DB9"/>
              </a:buClr>
            </a:pPr>
            <a:endParaRPr lang="en-US" sz="16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1"/>
          </p:nvPr>
        </p:nvSpPr>
        <p:spPr>
          <a:noFill/>
        </p:spPr>
        <p:txBody>
          <a:bodyPr/>
          <a:lstStyle/>
          <a:p>
            <a:fld id="{59478197-1796-4CD8-A37D-E8B22F739926}" type="slidenum">
              <a:rPr lang="en-US" smtClean="0"/>
              <a:pPr/>
              <a:t>23</a:t>
            </a:fld>
            <a:endParaRPr lang="en-US" smtClean="0"/>
          </a:p>
        </p:txBody>
      </p:sp>
      <p:sp>
        <p:nvSpPr>
          <p:cNvPr id="23555" name="Text Box 4"/>
          <p:cNvSpPr txBox="1">
            <a:spLocks noChangeArrowheads="1"/>
          </p:cNvSpPr>
          <p:nvPr/>
        </p:nvSpPr>
        <p:spPr bwMode="auto">
          <a:xfrm>
            <a:off x="647700" y="297842"/>
            <a:ext cx="7875588" cy="523220"/>
          </a:xfrm>
          <a:prstGeom prst="rect">
            <a:avLst/>
          </a:prstGeom>
          <a:noFill/>
          <a:ln w="9525">
            <a:noFill/>
            <a:miter lim="800000"/>
            <a:headEnd/>
            <a:tailEnd/>
          </a:ln>
        </p:spPr>
        <p:txBody>
          <a:bodyPr>
            <a:spAutoFit/>
          </a:bodyPr>
          <a:lstStyle/>
          <a:p>
            <a:pPr algn="ctr"/>
            <a:r>
              <a:rPr lang="en-US" sz="2800" b="1" dirty="0" smtClean="0">
                <a:solidFill>
                  <a:schemeClr val="accent2"/>
                </a:solidFill>
                <a:effectLst>
                  <a:outerShdw blurRad="38100" dist="38100" dir="2700000" algn="tl">
                    <a:srgbClr val="000000">
                      <a:alpha val="43137"/>
                    </a:srgbClr>
                  </a:outerShdw>
                </a:effectLst>
              </a:rPr>
              <a:t>Conventional </a:t>
            </a:r>
            <a:r>
              <a:rPr lang="en-US" sz="2800" b="1" dirty="0">
                <a:solidFill>
                  <a:schemeClr val="accent2"/>
                </a:solidFill>
                <a:effectLst>
                  <a:outerShdw blurRad="38100" dist="38100" dir="2700000" algn="tl">
                    <a:srgbClr val="000000">
                      <a:alpha val="43137"/>
                    </a:srgbClr>
                  </a:outerShdw>
                </a:effectLst>
              </a:rPr>
              <a:t>Oil &amp; Gas Production</a:t>
            </a:r>
          </a:p>
        </p:txBody>
      </p:sp>
      <p:sp>
        <p:nvSpPr>
          <p:cNvPr id="23556" name="Rectangle 5"/>
          <p:cNvSpPr>
            <a:spLocks noChangeArrowheads="1"/>
          </p:cNvSpPr>
          <p:nvPr/>
        </p:nvSpPr>
        <p:spPr bwMode="auto">
          <a:xfrm>
            <a:off x="493713" y="1571625"/>
            <a:ext cx="8029575" cy="4832350"/>
          </a:xfrm>
          <a:prstGeom prst="rect">
            <a:avLst/>
          </a:prstGeom>
          <a:noFill/>
          <a:ln w="9525">
            <a:noFill/>
            <a:miter lim="800000"/>
            <a:headEnd/>
            <a:tailEnd/>
          </a:ln>
        </p:spPr>
        <p:txBody>
          <a:bodyPr>
            <a:spAutoFit/>
          </a:bodyPr>
          <a:lstStyle/>
          <a:p>
            <a:pPr>
              <a:buClr>
                <a:srgbClr val="2D2DB9"/>
              </a:buClr>
              <a:buFont typeface="Wingdings" charset="2"/>
              <a:buChar char="q"/>
            </a:pPr>
            <a:r>
              <a:rPr lang="en-US" sz="2000" b="1" dirty="0"/>
              <a:t>  Generally, withdrawal associated with conventional oil and gas recovery has </a:t>
            </a:r>
            <a:r>
              <a:rPr lang="en-US" sz="2000" b="1" dirty="0">
                <a:solidFill>
                  <a:srgbClr val="FF0000"/>
                </a:solidFill>
              </a:rPr>
              <a:t>not caused significant seismic events</a:t>
            </a:r>
            <a:r>
              <a:rPr lang="en-US" sz="2000" b="1" dirty="0"/>
              <a:t>, however several major earthquakes have been associated with conventional oil and gas withdrawal. </a:t>
            </a:r>
          </a:p>
          <a:p>
            <a:pPr>
              <a:buClr>
                <a:srgbClr val="2D2DB9"/>
              </a:buClr>
              <a:buFont typeface="Wingdings" charset="2"/>
              <a:buChar char="q"/>
            </a:pPr>
            <a:endParaRPr lang="en-US" sz="2000" b="1" dirty="0"/>
          </a:p>
          <a:p>
            <a:pPr>
              <a:buClr>
                <a:srgbClr val="2D2DB9"/>
              </a:buClr>
              <a:buFont typeface="Wingdings" charset="2"/>
              <a:buChar char="q"/>
            </a:pPr>
            <a:r>
              <a:rPr lang="en-US" sz="2000" b="1" dirty="0"/>
              <a:t>  Relative to the large number of </a:t>
            </a:r>
            <a:r>
              <a:rPr lang="en-US" sz="2000" b="1" dirty="0" err="1"/>
              <a:t>waterflood</a:t>
            </a:r>
            <a:r>
              <a:rPr lang="en-US" sz="2000" b="1" dirty="0"/>
              <a:t> projects for secondary recovery, the small number of documented instances of felt induced seismicity suggests such projects </a:t>
            </a:r>
            <a:r>
              <a:rPr lang="en-US" sz="2000" b="1" dirty="0">
                <a:solidFill>
                  <a:srgbClr val="FF0000"/>
                </a:solidFill>
              </a:rPr>
              <a:t>pose small risk </a:t>
            </a:r>
            <a:r>
              <a:rPr lang="en-US" sz="2000" b="1" dirty="0"/>
              <a:t>for events that would be of concern to the public. </a:t>
            </a:r>
          </a:p>
          <a:p>
            <a:pPr>
              <a:buClr>
                <a:srgbClr val="2D2DB9"/>
              </a:buClr>
              <a:buFont typeface="Wingdings" charset="2"/>
              <a:buChar char="q"/>
            </a:pPr>
            <a:endParaRPr lang="en-US" sz="2000" b="1" dirty="0"/>
          </a:p>
          <a:p>
            <a:pPr>
              <a:buClr>
                <a:srgbClr val="2D2DB9"/>
              </a:buClr>
              <a:buFont typeface="Wingdings" charset="2"/>
              <a:buChar char="q"/>
            </a:pPr>
            <a:r>
              <a:rPr lang="en-US" sz="2000" b="1" dirty="0"/>
              <a:t>  The committee did not identify any documented, felt induced seismic events associated with EOR (tertiary recovery); </a:t>
            </a:r>
            <a:r>
              <a:rPr lang="en-US" sz="2000" b="1" dirty="0">
                <a:solidFill>
                  <a:srgbClr val="FF0000"/>
                </a:solidFill>
              </a:rPr>
              <a:t>the potential for induced seismicity is low</a:t>
            </a:r>
            <a:r>
              <a:rPr lang="en-US" sz="2000" b="1" dirty="0"/>
              <a:t>.</a:t>
            </a:r>
          </a:p>
          <a:p>
            <a:pPr>
              <a:buClr>
                <a:srgbClr val="2D2DB9"/>
              </a:buClr>
              <a:buFont typeface="Wingdings" charset="2"/>
              <a:buChar char="q"/>
            </a:pPr>
            <a:endParaRPr lang="en-US" sz="1600" dirty="0"/>
          </a:p>
          <a:p>
            <a:pPr>
              <a:buClr>
                <a:srgbClr val="2D2DB9"/>
              </a:buClr>
              <a:buFont typeface="Wingdings" charset="2"/>
              <a:buChar char="q"/>
            </a:pPr>
            <a:endParaRPr lang="en-US" sz="1600" dirty="0"/>
          </a:p>
          <a:p>
            <a:pPr>
              <a:buClr>
                <a:srgbClr val="2D2DB9"/>
              </a:buClr>
              <a:buFont typeface="Wingdings" charset="2"/>
              <a:buChar char="q"/>
            </a:pP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1"/>
          </p:nvPr>
        </p:nvSpPr>
        <p:spPr>
          <a:noFill/>
        </p:spPr>
        <p:txBody>
          <a:bodyPr/>
          <a:lstStyle/>
          <a:p>
            <a:fld id="{83B6E677-D3D2-4C88-8D19-454344A5B93C}" type="slidenum">
              <a:rPr lang="en-US" smtClean="0"/>
              <a:pPr/>
              <a:t>24</a:t>
            </a:fld>
            <a:endParaRPr lang="en-US" smtClean="0"/>
          </a:p>
        </p:txBody>
      </p:sp>
      <p:sp>
        <p:nvSpPr>
          <p:cNvPr id="24579" name="Text Box 4"/>
          <p:cNvSpPr txBox="1">
            <a:spLocks noChangeArrowheads="1"/>
          </p:cNvSpPr>
          <p:nvPr/>
        </p:nvSpPr>
        <p:spPr bwMode="auto">
          <a:xfrm>
            <a:off x="101600" y="282575"/>
            <a:ext cx="8920163" cy="523220"/>
          </a:xfrm>
          <a:prstGeom prst="rect">
            <a:avLst/>
          </a:prstGeom>
          <a:noFill/>
          <a:ln w="9525">
            <a:noFill/>
            <a:miter lim="800000"/>
            <a:headEnd/>
            <a:tailEnd/>
          </a:ln>
        </p:spPr>
        <p:txBody>
          <a:bodyPr>
            <a:spAutoFit/>
          </a:bodyPr>
          <a:lstStyle/>
          <a:p>
            <a:pPr algn="ctr"/>
            <a:r>
              <a:rPr lang="en-US" sz="2800" b="1" dirty="0" smtClean="0">
                <a:solidFill>
                  <a:schemeClr val="accent2"/>
                </a:solidFill>
                <a:effectLst>
                  <a:outerShdw blurRad="38100" dist="38100" dir="2700000" algn="tl">
                    <a:srgbClr val="000000">
                      <a:alpha val="43137"/>
                    </a:srgbClr>
                  </a:outerShdw>
                </a:effectLst>
              </a:rPr>
              <a:t>Unconventional </a:t>
            </a:r>
            <a:r>
              <a:rPr lang="en-US" sz="2800" b="1" dirty="0">
                <a:solidFill>
                  <a:schemeClr val="accent2"/>
                </a:solidFill>
                <a:effectLst>
                  <a:outerShdw blurRad="38100" dist="38100" dir="2700000" algn="tl">
                    <a:srgbClr val="000000">
                      <a:alpha val="43137"/>
                    </a:srgbClr>
                  </a:outerShdw>
                </a:effectLst>
              </a:rPr>
              <a:t>Oil &amp; Gas Production (Shale Gas)</a:t>
            </a:r>
          </a:p>
        </p:txBody>
      </p:sp>
      <p:sp>
        <p:nvSpPr>
          <p:cNvPr id="24580" name="Rectangle 5"/>
          <p:cNvSpPr>
            <a:spLocks noChangeArrowheads="1"/>
          </p:cNvSpPr>
          <p:nvPr/>
        </p:nvSpPr>
        <p:spPr bwMode="auto">
          <a:xfrm>
            <a:off x="493713" y="1571625"/>
            <a:ext cx="8029575" cy="3908425"/>
          </a:xfrm>
          <a:prstGeom prst="rect">
            <a:avLst/>
          </a:prstGeom>
          <a:noFill/>
          <a:ln w="9525">
            <a:noFill/>
            <a:miter lim="800000"/>
            <a:headEnd/>
            <a:tailEnd/>
          </a:ln>
        </p:spPr>
        <p:txBody>
          <a:bodyPr>
            <a:spAutoFit/>
          </a:bodyPr>
          <a:lstStyle/>
          <a:p>
            <a:r>
              <a:rPr lang="en-US" sz="1600" dirty="0"/>
              <a:t> </a:t>
            </a:r>
          </a:p>
          <a:p>
            <a:pPr>
              <a:buClr>
                <a:srgbClr val="2D2DB9"/>
              </a:buClr>
              <a:buFont typeface="Wingdings" charset="2"/>
              <a:buChar char="q"/>
            </a:pPr>
            <a:r>
              <a:rPr lang="en-US" sz="2000" b="1" dirty="0"/>
              <a:t>  The process of hydraulic fracturing a well as presently implemented for shale gas recovery </a:t>
            </a:r>
            <a:r>
              <a:rPr lang="en-US" sz="2000" b="1" dirty="0">
                <a:solidFill>
                  <a:srgbClr val="FF0000"/>
                </a:solidFill>
              </a:rPr>
              <a:t>does not pose a high risk for inducing felt seismic events</a:t>
            </a:r>
            <a:r>
              <a:rPr lang="en-US" sz="2000" b="1" dirty="0"/>
              <a:t>. </a:t>
            </a:r>
          </a:p>
          <a:p>
            <a:pPr>
              <a:buClr>
                <a:srgbClr val="2D2DB9"/>
              </a:buClr>
              <a:buFont typeface="Wingdings" charset="2"/>
              <a:buChar char="q"/>
            </a:pPr>
            <a:endParaRPr lang="en-US" sz="2000" b="1" dirty="0"/>
          </a:p>
          <a:p>
            <a:pPr>
              <a:buClr>
                <a:srgbClr val="2D2DB9"/>
              </a:buClr>
              <a:buFont typeface="Wingdings" charset="2"/>
              <a:buChar char="q"/>
            </a:pPr>
            <a:r>
              <a:rPr lang="en-US" sz="2000" b="1" dirty="0"/>
              <a:t>  ~35,000 wells have been hydraulically fractured for shale gas development to date in the United States.</a:t>
            </a:r>
          </a:p>
          <a:p>
            <a:pPr>
              <a:buClr>
                <a:srgbClr val="2D2DB9"/>
              </a:buClr>
              <a:buFont typeface="Wingdings" charset="2"/>
              <a:buChar char="q"/>
            </a:pPr>
            <a:endParaRPr lang="en-US" sz="2000" b="1" dirty="0"/>
          </a:p>
          <a:p>
            <a:pPr>
              <a:buClr>
                <a:srgbClr val="2D2DB9"/>
              </a:buClr>
              <a:buFont typeface="Wingdings" charset="2"/>
              <a:buChar char="q"/>
            </a:pPr>
            <a:r>
              <a:rPr lang="en-US" sz="2000" b="1" dirty="0"/>
              <a:t>  Only one case of demonstrated induced seismicity from hydraulic fracturing for shale gas has been documented worldwide (</a:t>
            </a:r>
            <a:r>
              <a:rPr lang="en-US" sz="2000" b="1" dirty="0" err="1"/>
              <a:t>Blackpool</a:t>
            </a:r>
            <a:r>
              <a:rPr lang="en-US" sz="2000" b="1" dirty="0"/>
              <a:t>, England – 2011).</a:t>
            </a:r>
          </a:p>
          <a:p>
            <a:pPr>
              <a:buClr>
                <a:srgbClr val="2D2DB9"/>
              </a:buClr>
              <a:buFont typeface="Wingdings" charset="2"/>
              <a:buChar char="q"/>
            </a:pPr>
            <a:endParaRPr lang="en-US" sz="1600" dirty="0"/>
          </a:p>
          <a:p>
            <a:pPr>
              <a:buClr>
                <a:srgbClr val="2D2DB9"/>
              </a:buClr>
            </a:pP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1"/>
          </p:nvPr>
        </p:nvSpPr>
        <p:spPr>
          <a:noFill/>
        </p:spPr>
        <p:txBody>
          <a:bodyPr/>
          <a:lstStyle/>
          <a:p>
            <a:fld id="{454E2F77-4CF9-4195-9B83-B3ED966B29B6}" type="slidenum">
              <a:rPr lang="en-US" smtClean="0"/>
              <a:pPr/>
              <a:t>25</a:t>
            </a:fld>
            <a:endParaRPr lang="en-US" smtClean="0"/>
          </a:p>
        </p:txBody>
      </p:sp>
      <p:sp>
        <p:nvSpPr>
          <p:cNvPr id="25603" name="Text Box 4"/>
          <p:cNvSpPr txBox="1">
            <a:spLocks noChangeArrowheads="1"/>
          </p:cNvSpPr>
          <p:nvPr/>
        </p:nvSpPr>
        <p:spPr bwMode="auto">
          <a:xfrm>
            <a:off x="633413" y="207963"/>
            <a:ext cx="7875587" cy="954087"/>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Induced Seismicity Potential — </a:t>
            </a:r>
          </a:p>
          <a:p>
            <a:pPr algn="ctr"/>
            <a:r>
              <a:rPr lang="en-US" sz="2800" b="1" dirty="0">
                <a:solidFill>
                  <a:schemeClr val="accent2"/>
                </a:solidFill>
                <a:effectLst>
                  <a:outerShdw blurRad="38100" dist="38100" dir="2700000" algn="tl">
                    <a:srgbClr val="000000">
                      <a:alpha val="43137"/>
                    </a:srgbClr>
                  </a:outerShdw>
                </a:effectLst>
              </a:rPr>
              <a:t>Energy Waste Water Disposal</a:t>
            </a:r>
          </a:p>
        </p:txBody>
      </p:sp>
      <p:sp>
        <p:nvSpPr>
          <p:cNvPr id="25604" name="Rectangle 5"/>
          <p:cNvSpPr>
            <a:spLocks noChangeArrowheads="1"/>
          </p:cNvSpPr>
          <p:nvPr/>
        </p:nvSpPr>
        <p:spPr bwMode="auto">
          <a:xfrm>
            <a:off x="457200" y="1298575"/>
            <a:ext cx="8196263" cy="4524375"/>
          </a:xfrm>
          <a:prstGeom prst="rect">
            <a:avLst/>
          </a:prstGeom>
          <a:noFill/>
          <a:ln w="9525">
            <a:noFill/>
            <a:miter lim="800000"/>
            <a:headEnd/>
            <a:tailEnd/>
          </a:ln>
        </p:spPr>
        <p:txBody>
          <a:bodyPr>
            <a:spAutoFit/>
          </a:bodyPr>
          <a:lstStyle/>
          <a:p>
            <a:pPr>
              <a:buClr>
                <a:srgbClr val="2D2DB9"/>
              </a:buClr>
              <a:buFont typeface="Wingdings" charset="2"/>
              <a:buChar char="q"/>
            </a:pPr>
            <a:r>
              <a:rPr lang="en-US" dirty="0"/>
              <a:t>  The US currently has approximately 30,000 Class II waste water disposal wells (water from energy production).  Very few felt induced seismic events reported as either caused by or likely related to these wells.  Rare cases of waste water injection have produced seismic events, typically less than </a:t>
            </a:r>
            <a:r>
              <a:rPr lang="en-US" b="1" dirty="0"/>
              <a:t>M</a:t>
            </a:r>
            <a:r>
              <a:rPr lang="en-US" dirty="0"/>
              <a:t> 5.0. </a:t>
            </a:r>
          </a:p>
          <a:p>
            <a:pPr>
              <a:buClr>
                <a:srgbClr val="2D2DB9"/>
              </a:buClr>
              <a:buFont typeface="Wingdings" charset="2"/>
              <a:buChar char="q"/>
            </a:pPr>
            <a:endParaRPr lang="en-US" dirty="0"/>
          </a:p>
          <a:p>
            <a:pPr>
              <a:buClr>
                <a:srgbClr val="2D2DB9"/>
              </a:buClr>
              <a:buFont typeface="Wingdings" charset="2"/>
              <a:buChar char="q"/>
            </a:pPr>
            <a:r>
              <a:rPr lang="en-US" dirty="0"/>
              <a:t>  High injection volumes may increase pore pressure and in proximity to existing faults could lead to an induced seismic event.</a:t>
            </a:r>
          </a:p>
          <a:p>
            <a:pPr>
              <a:buClr>
                <a:srgbClr val="2D2DB9"/>
              </a:buClr>
              <a:buFont typeface="Wingdings" charset="2"/>
              <a:buChar char="q"/>
            </a:pPr>
            <a:endParaRPr lang="en-US" dirty="0"/>
          </a:p>
          <a:p>
            <a:pPr>
              <a:buClr>
                <a:srgbClr val="2D2DB9"/>
              </a:buClr>
              <a:buFont typeface="Wingdings" charset="2"/>
              <a:buChar char="q"/>
            </a:pPr>
            <a:r>
              <a:rPr lang="en-US" dirty="0"/>
              <a:t>  The area of potential influence from injection wells may extend over several square miles.</a:t>
            </a:r>
          </a:p>
          <a:p>
            <a:pPr>
              <a:buClr>
                <a:srgbClr val="2D2DB9"/>
              </a:buClr>
              <a:buFont typeface="Wingdings" charset="2"/>
              <a:buChar char="q"/>
            </a:pPr>
            <a:endParaRPr lang="en-US" dirty="0"/>
          </a:p>
          <a:p>
            <a:pPr>
              <a:buClr>
                <a:srgbClr val="2D2DB9"/>
              </a:buClr>
              <a:buFont typeface="Wingdings" charset="2"/>
              <a:buChar char="q"/>
            </a:pPr>
            <a:r>
              <a:rPr lang="en-US" dirty="0"/>
              <a:t>  Induced seismicity may continue for months to years after injection ceases. </a:t>
            </a:r>
          </a:p>
          <a:p>
            <a:pPr>
              <a:buClr>
                <a:srgbClr val="2D2DB9"/>
              </a:buClr>
            </a:pPr>
            <a:endParaRPr lang="en-US" dirty="0"/>
          </a:p>
          <a:p>
            <a:pPr>
              <a:buClr>
                <a:srgbClr val="2D2DB9"/>
              </a:buClr>
              <a:buFont typeface="Wingdings" charset="2"/>
              <a:buChar char="q"/>
            </a:pPr>
            <a:r>
              <a:rPr lang="en-US" dirty="0"/>
              <a:t>  Evaluating the potential for induced seismicity in the location and design of injection wells is difficult because there are no cost-effective ways to locate faults and measure in situ stress.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a:noFill/>
        </p:spPr>
        <p:txBody>
          <a:bodyPr/>
          <a:lstStyle/>
          <a:p>
            <a:fld id="{985DB41A-F28F-498E-8B16-CDA86B6E4756}" type="slidenum">
              <a:rPr lang="en-US" smtClean="0"/>
              <a:pPr/>
              <a:t>26</a:t>
            </a:fld>
            <a:endParaRPr lang="en-US" smtClean="0"/>
          </a:p>
        </p:txBody>
      </p:sp>
      <p:sp>
        <p:nvSpPr>
          <p:cNvPr id="26627" name="Text Box 4"/>
          <p:cNvSpPr txBox="1">
            <a:spLocks noChangeArrowheads="1"/>
          </p:cNvSpPr>
          <p:nvPr/>
        </p:nvSpPr>
        <p:spPr bwMode="auto">
          <a:xfrm>
            <a:off x="647700" y="282575"/>
            <a:ext cx="7875588" cy="954088"/>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Induced Seismicity Potential — </a:t>
            </a:r>
          </a:p>
          <a:p>
            <a:pPr algn="ctr"/>
            <a:r>
              <a:rPr lang="en-US" sz="2800" b="1" dirty="0">
                <a:solidFill>
                  <a:schemeClr val="accent2"/>
                </a:solidFill>
                <a:effectLst>
                  <a:outerShdw blurRad="38100" dist="38100" dir="2700000" algn="tl">
                    <a:srgbClr val="000000">
                      <a:alpha val="43137"/>
                    </a:srgbClr>
                  </a:outerShdw>
                </a:effectLst>
              </a:rPr>
              <a:t>Carbon Capture and Sequestration (CCS)</a:t>
            </a:r>
          </a:p>
        </p:txBody>
      </p:sp>
      <p:sp>
        <p:nvSpPr>
          <p:cNvPr id="26628" name="Rectangle 5"/>
          <p:cNvSpPr>
            <a:spLocks noChangeArrowheads="1"/>
          </p:cNvSpPr>
          <p:nvPr/>
        </p:nvSpPr>
        <p:spPr bwMode="auto">
          <a:xfrm>
            <a:off x="523875" y="1406525"/>
            <a:ext cx="8231188" cy="4278094"/>
          </a:xfrm>
          <a:prstGeom prst="rect">
            <a:avLst/>
          </a:prstGeom>
          <a:noFill/>
          <a:ln w="9525">
            <a:noFill/>
            <a:miter lim="800000"/>
            <a:headEnd/>
            <a:tailEnd/>
          </a:ln>
        </p:spPr>
        <p:txBody>
          <a:bodyPr>
            <a:spAutoFit/>
          </a:bodyPr>
          <a:lstStyle/>
          <a:p>
            <a:pPr>
              <a:buClr>
                <a:srgbClr val="2D2DB9"/>
              </a:buClr>
              <a:buFont typeface="Wingdings" charset="2"/>
              <a:buChar char="q"/>
            </a:pPr>
            <a:r>
              <a:rPr lang="en-US" sz="2000" dirty="0"/>
              <a:t>  </a:t>
            </a:r>
            <a:r>
              <a:rPr lang="en-US" dirty="0"/>
              <a:t>The only long-term (~</a:t>
            </a:r>
            <a:r>
              <a:rPr lang="en-US" dirty="0" smtClean="0"/>
              <a:t>15 </a:t>
            </a:r>
            <a:r>
              <a:rPr lang="en-US" dirty="0"/>
              <a:t>years) commercial CO</a:t>
            </a:r>
            <a:r>
              <a:rPr lang="en-US" baseline="-25000" dirty="0"/>
              <a:t>2</a:t>
            </a:r>
            <a:r>
              <a:rPr lang="en-US" dirty="0"/>
              <a:t> sequestration project in the world at the </a:t>
            </a:r>
            <a:r>
              <a:rPr lang="en-US" b="1" dirty="0" err="1"/>
              <a:t>Sleipner</a:t>
            </a:r>
            <a:r>
              <a:rPr lang="en-US" b="1" dirty="0"/>
              <a:t> field offshore Norway </a:t>
            </a:r>
            <a:r>
              <a:rPr lang="en-US" dirty="0"/>
              <a:t>is small scale relative to commercial projects proposed in the US. Extensive seismic monitoring has not indicated any significant induced seismicity. </a:t>
            </a:r>
          </a:p>
          <a:p>
            <a:pPr>
              <a:buClr>
                <a:srgbClr val="2D2DB9"/>
              </a:buClr>
              <a:buFont typeface="Wingdings" charset="2"/>
              <a:buChar char="q"/>
            </a:pPr>
            <a:endParaRPr lang="en-US" dirty="0"/>
          </a:p>
          <a:p>
            <a:pPr>
              <a:buClr>
                <a:srgbClr val="2D2DB9"/>
              </a:buClr>
              <a:buFont typeface="Wingdings" charset="2"/>
              <a:buChar char="q"/>
            </a:pPr>
            <a:endParaRPr lang="en-US" dirty="0"/>
          </a:p>
          <a:p>
            <a:pPr>
              <a:buClr>
                <a:srgbClr val="2D2DB9"/>
              </a:buClr>
              <a:buFont typeface="Wingdings" charset="2"/>
              <a:buChar char="q"/>
            </a:pPr>
            <a:r>
              <a:rPr lang="en-US" dirty="0"/>
              <a:t>  There is </a:t>
            </a:r>
            <a:r>
              <a:rPr lang="en-US" b="1" dirty="0"/>
              <a:t>no experience </a:t>
            </a:r>
            <a:r>
              <a:rPr lang="en-US" dirty="0"/>
              <a:t>with the proposed injection volumes of liquid CO</a:t>
            </a:r>
            <a:r>
              <a:rPr lang="en-US" baseline="-25000" dirty="0"/>
              <a:t>2</a:t>
            </a:r>
            <a:r>
              <a:rPr lang="en-US" dirty="0"/>
              <a:t> in large-scale sequestration projects (&gt; 1 million metric </a:t>
            </a:r>
            <a:r>
              <a:rPr lang="en-US" dirty="0" err="1"/>
              <a:t>tonnes</a:t>
            </a:r>
            <a:r>
              <a:rPr lang="en-US" dirty="0"/>
              <a:t> per year).  If the reservoirs behave in a similar manner to oil and gas fields, these large volumes have the potential to increase the pore pressure over large areas and may have the potential to cause significant seismic events.</a:t>
            </a:r>
          </a:p>
          <a:p>
            <a:pPr>
              <a:buClr>
                <a:srgbClr val="2D2DB9"/>
              </a:buClr>
            </a:pPr>
            <a:endParaRPr lang="en-US" dirty="0"/>
          </a:p>
          <a:p>
            <a:pPr>
              <a:buClr>
                <a:srgbClr val="2D2DB9"/>
              </a:buClr>
              <a:buFont typeface="Wingdings" charset="2"/>
              <a:buChar char="q"/>
            </a:pPr>
            <a:r>
              <a:rPr lang="en-US" dirty="0"/>
              <a:t>  CO</a:t>
            </a:r>
            <a:r>
              <a:rPr lang="en-US" baseline="-25000" dirty="0"/>
              <a:t>2</a:t>
            </a:r>
            <a:r>
              <a:rPr lang="en-US" dirty="0"/>
              <a:t> has the potential to react with the host/adjacent rock and cause mineral precipitation or dissolution. The effects of these reactions on potential seismic events are not understood.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1"/>
          </p:nvPr>
        </p:nvSpPr>
        <p:spPr>
          <a:noFill/>
        </p:spPr>
        <p:txBody>
          <a:bodyPr/>
          <a:lstStyle/>
          <a:p>
            <a:fld id="{5D6809A5-5088-47A5-A62B-0EDAE8CA942D}" type="slidenum">
              <a:rPr lang="en-US" smtClean="0"/>
              <a:pPr/>
              <a:t>27</a:t>
            </a:fld>
            <a:endParaRPr lang="en-US" smtClean="0"/>
          </a:p>
        </p:txBody>
      </p:sp>
      <p:sp>
        <p:nvSpPr>
          <p:cNvPr id="19459" name="Text Box 4"/>
          <p:cNvSpPr txBox="1">
            <a:spLocks noChangeArrowheads="1"/>
          </p:cNvSpPr>
          <p:nvPr/>
        </p:nvSpPr>
        <p:spPr bwMode="auto">
          <a:xfrm>
            <a:off x="647700" y="222250"/>
            <a:ext cx="7875588" cy="954088"/>
          </a:xfrm>
          <a:prstGeom prst="rect">
            <a:avLst/>
          </a:prstGeom>
          <a:noFill/>
          <a:ln w="9525">
            <a:noFill/>
            <a:miter lim="800000"/>
            <a:headEnd/>
            <a:tailEnd/>
          </a:ln>
        </p:spPr>
        <p:txBody>
          <a:bodyPr>
            <a:spAutoFit/>
          </a:bodyPr>
          <a:lstStyle/>
          <a:p>
            <a:pPr algn="ctr"/>
            <a:r>
              <a:rPr lang="en-US" sz="2800" b="1" dirty="0" smtClean="0">
                <a:solidFill>
                  <a:schemeClr val="accent2"/>
                </a:solidFill>
                <a:effectLst>
                  <a:outerShdw blurRad="38100" dist="38100" dir="2700000" algn="tl">
                    <a:srgbClr val="000000">
                      <a:alpha val="43137"/>
                    </a:srgbClr>
                  </a:outerShdw>
                </a:effectLst>
              </a:rPr>
              <a:t>Potential </a:t>
            </a:r>
            <a:r>
              <a:rPr lang="en-US" sz="2800" b="1" dirty="0">
                <a:solidFill>
                  <a:schemeClr val="accent2"/>
                </a:solidFill>
                <a:effectLst>
                  <a:outerShdw blurRad="38100" dist="38100" dir="2700000" algn="tl">
                    <a:srgbClr val="000000">
                      <a:alpha val="43137"/>
                    </a:srgbClr>
                  </a:outerShdw>
                </a:effectLst>
              </a:rPr>
              <a:t>for Induced Seismicity </a:t>
            </a:r>
          </a:p>
          <a:p>
            <a:pPr algn="ctr"/>
            <a:r>
              <a:rPr lang="en-US" sz="2800" b="1" dirty="0" smtClean="0">
                <a:solidFill>
                  <a:schemeClr val="accent2"/>
                </a:solidFill>
                <a:effectLst>
                  <a:outerShdw blurRad="38100" dist="38100" dir="2700000" algn="tl">
                    <a:srgbClr val="000000">
                      <a:alpha val="43137"/>
                    </a:srgbClr>
                  </a:outerShdw>
                </a:effectLst>
              </a:rPr>
              <a:t>Summary </a:t>
            </a:r>
            <a:r>
              <a:rPr lang="en-US" sz="2800" b="1" dirty="0">
                <a:solidFill>
                  <a:schemeClr val="accent2"/>
                </a:solidFill>
                <a:effectLst>
                  <a:outerShdw blurRad="38100" dist="38100" dir="2700000" algn="tl">
                    <a:srgbClr val="000000">
                      <a:alpha val="43137"/>
                    </a:srgbClr>
                  </a:outerShdw>
                </a:effectLst>
              </a:rPr>
              <a:t>Points</a:t>
            </a:r>
          </a:p>
        </p:txBody>
      </p:sp>
      <p:sp>
        <p:nvSpPr>
          <p:cNvPr id="19460" name="Rectangle 3"/>
          <p:cNvSpPr>
            <a:spLocks noChangeArrowheads="1"/>
          </p:cNvSpPr>
          <p:nvPr/>
        </p:nvSpPr>
        <p:spPr bwMode="auto">
          <a:xfrm>
            <a:off x="344488" y="1320800"/>
            <a:ext cx="8470900" cy="4800600"/>
          </a:xfrm>
          <a:prstGeom prst="rect">
            <a:avLst/>
          </a:prstGeom>
          <a:noFill/>
          <a:ln w="9525">
            <a:noFill/>
            <a:miter lim="800000"/>
            <a:headEnd/>
            <a:tailEnd/>
          </a:ln>
        </p:spPr>
        <p:txBody>
          <a:bodyPr>
            <a:spAutoFit/>
          </a:bodyPr>
          <a:lstStyle/>
          <a:p>
            <a:pPr>
              <a:buClr>
                <a:srgbClr val="2D2DB9"/>
              </a:buClr>
            </a:pPr>
            <a:r>
              <a:rPr lang="en-US" dirty="0"/>
              <a:t>The factors important for understanding the potential to generate felt seismic events are complex and interrelated and include: </a:t>
            </a:r>
          </a:p>
          <a:p>
            <a:pPr>
              <a:buClr>
                <a:srgbClr val="2D2DB9"/>
              </a:buClr>
              <a:buFont typeface="Wingdings" charset="2"/>
              <a:buChar char="q"/>
            </a:pPr>
            <a:endParaRPr lang="en-US" sz="1600" dirty="0"/>
          </a:p>
          <a:p>
            <a:pPr lvl="1">
              <a:buClr>
                <a:srgbClr val="2D2DB9"/>
              </a:buClr>
              <a:buFont typeface="Wingdings" charset="2"/>
              <a:buChar char="§"/>
            </a:pPr>
            <a:r>
              <a:rPr lang="en-US" sz="1600" dirty="0"/>
              <a:t> the rate of injection or extraction </a:t>
            </a:r>
          </a:p>
          <a:p>
            <a:pPr lvl="1">
              <a:buClr>
                <a:srgbClr val="2D2DB9"/>
              </a:buClr>
              <a:buFont typeface="Wingdings" charset="2"/>
              <a:buChar char="§"/>
            </a:pPr>
            <a:endParaRPr lang="en-US" sz="1600" dirty="0"/>
          </a:p>
          <a:p>
            <a:pPr lvl="1">
              <a:buClr>
                <a:srgbClr val="2D2DB9"/>
              </a:buClr>
              <a:buFont typeface="Wingdings" charset="2"/>
              <a:buChar char="§"/>
            </a:pPr>
            <a:r>
              <a:rPr lang="en-US" sz="1600" dirty="0"/>
              <a:t> volume and temperature of injected or extracted fluids </a:t>
            </a:r>
          </a:p>
          <a:p>
            <a:pPr lvl="1">
              <a:buClr>
                <a:srgbClr val="2D2DB9"/>
              </a:buClr>
              <a:buFont typeface="Wingdings" charset="2"/>
              <a:buChar char="§"/>
            </a:pPr>
            <a:endParaRPr lang="en-US" sz="1600" dirty="0"/>
          </a:p>
          <a:p>
            <a:pPr lvl="1">
              <a:buClr>
                <a:srgbClr val="2D2DB9"/>
              </a:buClr>
              <a:buFont typeface="Wingdings" charset="2"/>
              <a:buChar char="§"/>
            </a:pPr>
            <a:r>
              <a:rPr lang="en-US" sz="1600" dirty="0"/>
              <a:t> pore pressure </a:t>
            </a:r>
          </a:p>
          <a:p>
            <a:pPr lvl="1">
              <a:buClr>
                <a:srgbClr val="2D2DB9"/>
              </a:buClr>
              <a:buFont typeface="Wingdings" charset="2"/>
              <a:buChar char="§"/>
            </a:pPr>
            <a:endParaRPr lang="en-US" sz="1600" dirty="0"/>
          </a:p>
          <a:p>
            <a:pPr lvl="1">
              <a:buClr>
                <a:srgbClr val="2D2DB9"/>
              </a:buClr>
              <a:buFont typeface="Wingdings" charset="2"/>
              <a:buChar char="§"/>
            </a:pPr>
            <a:r>
              <a:rPr lang="en-US" sz="1600" dirty="0"/>
              <a:t> permeability of the relevant geologic layers</a:t>
            </a:r>
          </a:p>
          <a:p>
            <a:pPr lvl="1">
              <a:buClr>
                <a:srgbClr val="2D2DB9"/>
              </a:buClr>
              <a:buFont typeface="Wingdings" charset="2"/>
              <a:buChar char="§"/>
            </a:pPr>
            <a:endParaRPr lang="en-US" sz="1600" dirty="0"/>
          </a:p>
          <a:p>
            <a:pPr lvl="1">
              <a:buClr>
                <a:srgbClr val="2D2DB9"/>
              </a:buClr>
              <a:buFont typeface="Wingdings" charset="2"/>
              <a:buChar char="§"/>
            </a:pPr>
            <a:r>
              <a:rPr lang="en-US" sz="1600" dirty="0"/>
              <a:t> faults, fault properties, fault location </a:t>
            </a:r>
          </a:p>
          <a:p>
            <a:pPr lvl="1">
              <a:buClr>
                <a:srgbClr val="2D2DB9"/>
              </a:buClr>
              <a:buFont typeface="Wingdings" charset="2"/>
              <a:buChar char="§"/>
            </a:pPr>
            <a:endParaRPr lang="en-US" sz="1600" dirty="0"/>
          </a:p>
          <a:p>
            <a:pPr lvl="1">
              <a:buClr>
                <a:srgbClr val="2D2DB9"/>
              </a:buClr>
              <a:buFont typeface="Wingdings" charset="2"/>
              <a:buChar char="§"/>
            </a:pPr>
            <a:r>
              <a:rPr lang="en-US" sz="1600" dirty="0"/>
              <a:t> crustal stress conditions</a:t>
            </a:r>
          </a:p>
          <a:p>
            <a:pPr lvl="1">
              <a:buClr>
                <a:srgbClr val="2D2DB9"/>
              </a:buClr>
              <a:buFont typeface="Wingdings" charset="2"/>
              <a:buChar char="§"/>
            </a:pPr>
            <a:endParaRPr lang="en-US" sz="1600" dirty="0"/>
          </a:p>
          <a:p>
            <a:pPr lvl="1">
              <a:buClr>
                <a:srgbClr val="2D2DB9"/>
              </a:buClr>
              <a:buFont typeface="Wingdings" charset="2"/>
              <a:buChar char="§"/>
            </a:pPr>
            <a:r>
              <a:rPr lang="en-US" sz="1600" dirty="0"/>
              <a:t> the distance from the injection point</a:t>
            </a:r>
          </a:p>
          <a:p>
            <a:pPr lvl="1">
              <a:buClr>
                <a:srgbClr val="2D2DB9"/>
              </a:buClr>
              <a:buFont typeface="Wingdings" charset="2"/>
              <a:buChar char="§"/>
            </a:pPr>
            <a:endParaRPr lang="en-US" sz="1600" dirty="0"/>
          </a:p>
          <a:p>
            <a:pPr lvl="1">
              <a:buClr>
                <a:srgbClr val="2D2DB9"/>
              </a:buClr>
              <a:buFont typeface="Wingdings" charset="2"/>
              <a:buChar char="§"/>
            </a:pPr>
            <a:r>
              <a:rPr lang="en-US" sz="1600" dirty="0"/>
              <a:t> the length of time over which injection and/or withdrawal takes place</a:t>
            </a:r>
          </a:p>
          <a:p>
            <a:pPr>
              <a:buClr>
                <a:srgbClr val="2D2DB9"/>
              </a:buClr>
              <a:buFont typeface="Wingdings" charset="2"/>
              <a:buChar char="q"/>
            </a:pPr>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a:noFill/>
        </p:spPr>
        <p:txBody>
          <a:bodyPr/>
          <a:lstStyle/>
          <a:p>
            <a:fld id="{0E793A24-CB79-43EF-A24C-7DBACDA44445}" type="slidenum">
              <a:rPr lang="en-US" smtClean="0"/>
              <a:pPr/>
              <a:t>28</a:t>
            </a:fld>
            <a:endParaRPr lang="en-US" smtClean="0"/>
          </a:p>
        </p:txBody>
      </p:sp>
      <p:sp>
        <p:nvSpPr>
          <p:cNvPr id="30723" name="Text Box 4"/>
          <p:cNvSpPr txBox="1">
            <a:spLocks noChangeArrowheads="1"/>
          </p:cNvSpPr>
          <p:nvPr/>
        </p:nvSpPr>
        <p:spPr bwMode="auto">
          <a:xfrm>
            <a:off x="647700" y="282575"/>
            <a:ext cx="7875588" cy="954088"/>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Understanding Hazard and Risk to Manage Induced Seismicity — Proposed Actions</a:t>
            </a:r>
          </a:p>
        </p:txBody>
      </p:sp>
      <p:sp>
        <p:nvSpPr>
          <p:cNvPr id="59396" name="Rectangle 4"/>
          <p:cNvSpPr>
            <a:spLocks noChangeArrowheads="1"/>
          </p:cNvSpPr>
          <p:nvPr/>
        </p:nvSpPr>
        <p:spPr bwMode="auto">
          <a:xfrm>
            <a:off x="538163" y="1293813"/>
            <a:ext cx="8081962" cy="4738687"/>
          </a:xfrm>
          <a:prstGeom prst="rect">
            <a:avLst/>
          </a:prstGeom>
          <a:noFill/>
          <a:ln w="9525">
            <a:noFill/>
            <a:miter lim="800000"/>
            <a:headEnd/>
            <a:tailEnd/>
          </a:ln>
        </p:spPr>
        <p:txBody>
          <a:bodyPr anchor="ctr">
            <a:spAutoFit/>
          </a:bodyPr>
          <a:lstStyle/>
          <a:p>
            <a:pPr eaLnBrk="0" hangingPunct="0">
              <a:defRPr/>
            </a:pPr>
            <a:r>
              <a:rPr lang="en-US" dirty="0">
                <a:cs typeface="Arial" charset="0"/>
              </a:rPr>
              <a:t>1.  A detailed methodology should be developed for quantitative, probabilistic hazard assessments of induced seismicity risk. The goals in developing the methodology would be to:</a:t>
            </a:r>
          </a:p>
          <a:p>
            <a:pPr lvl="1" eaLnBrk="0" hangingPunct="0">
              <a:buClr>
                <a:schemeClr val="accent6"/>
              </a:buClr>
              <a:buFont typeface="Wingdings" pitchFamily="2" charset="2"/>
              <a:buChar char="§"/>
              <a:defRPr/>
            </a:pPr>
            <a:r>
              <a:rPr lang="en-US" dirty="0">
                <a:cs typeface="Arial" charset="0"/>
              </a:rPr>
              <a:t>  make assessments before operations begin in areas with a known history of felt seismicity</a:t>
            </a:r>
          </a:p>
          <a:p>
            <a:pPr lvl="1" eaLnBrk="0" hangingPunct="0">
              <a:buClr>
                <a:schemeClr val="accent6"/>
              </a:buClr>
              <a:buFont typeface="Wingdings" pitchFamily="2" charset="2"/>
              <a:buChar char="§"/>
              <a:defRPr/>
            </a:pPr>
            <a:r>
              <a:rPr lang="en-US" dirty="0">
                <a:cs typeface="Arial" charset="0"/>
              </a:rPr>
              <a:t>  update assessments in response to observed induced seismicity</a:t>
            </a:r>
          </a:p>
          <a:p>
            <a:pPr eaLnBrk="0" hangingPunct="0">
              <a:buFontTx/>
              <a:buChar char="•"/>
              <a:defRPr/>
            </a:pPr>
            <a:endParaRPr lang="en-US" dirty="0">
              <a:cs typeface="Arial" charset="0"/>
            </a:endParaRPr>
          </a:p>
          <a:p>
            <a:pPr eaLnBrk="0" hangingPunct="0">
              <a:buFontTx/>
              <a:buAutoNum type="arabicPeriod" startAt="2"/>
              <a:defRPr/>
            </a:pPr>
            <a:r>
              <a:rPr lang="en-US" dirty="0">
                <a:cs typeface="Arial" charset="0"/>
              </a:rPr>
              <a:t>  Data related to fluid injection (well locations coordinates, injection depths, injection volumes and pressures, time frames) should be collected by state and federal regulatory authorities in a common format and made accessible to the public (through a coordinating body such as the USGS).  </a:t>
            </a:r>
          </a:p>
          <a:p>
            <a:pPr eaLnBrk="0" hangingPunct="0">
              <a:buFontTx/>
              <a:buAutoNum type="arabicPeriod" startAt="2"/>
              <a:defRPr/>
            </a:pPr>
            <a:endParaRPr lang="en-US" dirty="0">
              <a:cs typeface="Arial" charset="0"/>
            </a:endParaRPr>
          </a:p>
          <a:p>
            <a:pPr eaLnBrk="0" hangingPunct="0">
              <a:defRPr/>
            </a:pPr>
            <a:r>
              <a:rPr lang="en-US" dirty="0">
                <a:cs typeface="Arial" charset="0"/>
              </a:rPr>
              <a:t>3.  In areas of high-density of structures and population, regulatory agencies should consider requiring that data to facilitate fault identification for hazard and risk analysis be collected and analyzed before energy operations are initiated.</a:t>
            </a:r>
          </a:p>
          <a:p>
            <a:pPr eaLnBrk="0" hangingPunct="0">
              <a:defRPr/>
            </a:pPr>
            <a:endParaRPr lang="en-US" sz="1400" dirty="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1"/>
          </p:nvPr>
        </p:nvSpPr>
        <p:spPr>
          <a:noFill/>
        </p:spPr>
        <p:txBody>
          <a:bodyPr/>
          <a:lstStyle/>
          <a:p>
            <a:fld id="{A9994484-8816-4D94-954B-80964441118C}" type="slidenum">
              <a:rPr lang="en-US" smtClean="0"/>
              <a:pPr/>
              <a:t>29</a:t>
            </a:fld>
            <a:endParaRPr lang="en-US" smtClean="0"/>
          </a:p>
        </p:txBody>
      </p:sp>
      <p:sp>
        <p:nvSpPr>
          <p:cNvPr id="27651" name="Text Box 4"/>
          <p:cNvSpPr txBox="1">
            <a:spLocks noChangeArrowheads="1"/>
          </p:cNvSpPr>
          <p:nvPr/>
        </p:nvSpPr>
        <p:spPr bwMode="auto">
          <a:xfrm>
            <a:off x="479425" y="207963"/>
            <a:ext cx="8143875" cy="954087"/>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Government Roles and Responsibilities (Findings)</a:t>
            </a:r>
          </a:p>
        </p:txBody>
      </p:sp>
      <p:sp>
        <p:nvSpPr>
          <p:cNvPr id="27652" name="Rectangle 4"/>
          <p:cNvSpPr>
            <a:spLocks noChangeArrowheads="1"/>
          </p:cNvSpPr>
          <p:nvPr/>
        </p:nvSpPr>
        <p:spPr bwMode="auto">
          <a:xfrm>
            <a:off x="357188" y="973138"/>
            <a:ext cx="8296275" cy="5292725"/>
          </a:xfrm>
          <a:prstGeom prst="rect">
            <a:avLst/>
          </a:prstGeom>
          <a:noFill/>
          <a:ln w="9525">
            <a:noFill/>
            <a:miter lim="800000"/>
            <a:headEnd/>
            <a:tailEnd/>
          </a:ln>
        </p:spPr>
        <p:txBody>
          <a:bodyPr anchor="ctr">
            <a:spAutoFit/>
          </a:bodyPr>
          <a:lstStyle/>
          <a:p>
            <a:pPr eaLnBrk="0" hangingPunct="0"/>
            <a:endParaRPr lang="en-US" dirty="0">
              <a:cs typeface="Arial" charset="0"/>
            </a:endParaRPr>
          </a:p>
          <a:p>
            <a:pPr eaLnBrk="0" hangingPunct="0">
              <a:buFontTx/>
              <a:buAutoNum type="arabicPeriod"/>
            </a:pPr>
            <a:r>
              <a:rPr lang="en-US" dirty="0">
                <a:cs typeface="Arial" charset="0"/>
              </a:rPr>
              <a:t> Responsibility for oversight of activities that can cause induced seismicity is dispersed among a number of federal and state agencies.</a:t>
            </a:r>
          </a:p>
          <a:p>
            <a:pPr eaLnBrk="0" hangingPunct="0">
              <a:buFontTx/>
              <a:buAutoNum type="arabicPeriod"/>
            </a:pPr>
            <a:endParaRPr lang="en-US" dirty="0">
              <a:cs typeface="Arial" charset="0"/>
            </a:endParaRPr>
          </a:p>
          <a:p>
            <a:pPr eaLnBrk="0" hangingPunct="0">
              <a:buFontTx/>
              <a:buAutoNum type="arabicPeriod" startAt="2"/>
            </a:pPr>
            <a:r>
              <a:rPr lang="en-US" dirty="0">
                <a:cs typeface="Arial" charset="0"/>
              </a:rPr>
              <a:t> Recent, potentially induced seismic events in the US have been addressed in a variety of manners involving local, state</a:t>
            </a:r>
            <a:r>
              <a:rPr lang="en-US" dirty="0" smtClean="0">
                <a:cs typeface="Arial" charset="0"/>
              </a:rPr>
              <a:t>, </a:t>
            </a:r>
            <a:r>
              <a:rPr lang="en-US" dirty="0">
                <a:cs typeface="Arial" charset="0"/>
              </a:rPr>
              <a:t>federal agencies, and research institutions.  These agencies and research institutions may not have resources to address unexpected events; more events could stress this ad hoc system.</a:t>
            </a:r>
          </a:p>
          <a:p>
            <a:pPr eaLnBrk="0" hangingPunct="0">
              <a:buFontTx/>
              <a:buAutoNum type="arabicPeriod" startAt="2"/>
            </a:pPr>
            <a:endParaRPr lang="en-US" dirty="0">
              <a:cs typeface="Arial" charset="0"/>
            </a:endParaRPr>
          </a:p>
          <a:p>
            <a:pPr eaLnBrk="0" hangingPunct="0">
              <a:buFontTx/>
              <a:buAutoNum type="arabicPeriod" startAt="3"/>
            </a:pPr>
            <a:r>
              <a:rPr lang="en-US" dirty="0">
                <a:cs typeface="Arial" charset="0"/>
              </a:rPr>
              <a:t> Currently the EPA has primary regulatory responsibility for fluid injection under the Safe Drinking Water Act; </a:t>
            </a:r>
            <a:r>
              <a:rPr lang="en-US" b="1" i="1" dirty="0">
                <a:cs typeface="Arial" charset="0"/>
              </a:rPr>
              <a:t>this act does not address induced seismicity</a:t>
            </a:r>
            <a:r>
              <a:rPr lang="en-US" dirty="0">
                <a:cs typeface="Arial" charset="0"/>
              </a:rPr>
              <a:t>. </a:t>
            </a:r>
          </a:p>
          <a:p>
            <a:pPr eaLnBrk="0" hangingPunct="0">
              <a:buFontTx/>
              <a:buAutoNum type="arabicPeriod" startAt="3"/>
            </a:pPr>
            <a:endParaRPr lang="en-US" dirty="0">
              <a:cs typeface="Arial" charset="0"/>
            </a:endParaRPr>
          </a:p>
          <a:p>
            <a:pPr eaLnBrk="0" hangingPunct="0">
              <a:buFontTx/>
              <a:buAutoNum type="arabicPeriod" startAt="3"/>
            </a:pPr>
            <a:r>
              <a:rPr lang="en-US" dirty="0">
                <a:cs typeface="Arial" charset="0"/>
              </a:rPr>
              <a:t> The USGS has the capability and expertise to address monitoring and research associated with induced seismic events.  However, their mission does not focus on induced events. Significant new resources would be required if their mission is expanded to include comprehensive monitoring and research on induced seismicity.</a:t>
            </a:r>
          </a:p>
          <a:p>
            <a:pPr eaLnBrk="0" hangingPunct="0">
              <a:buFontTx/>
              <a:buAutoNum type="arabicPeriod" startAt="4"/>
            </a:pPr>
            <a:endParaRPr lang="en-US" sz="1400" dirty="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077" y="183173"/>
            <a:ext cx="7772400" cy="1143000"/>
          </a:xfrm>
        </p:spPr>
        <p:txBody>
          <a:bodyPr/>
          <a:lstStyle/>
          <a:p>
            <a:r>
              <a:rPr lang="en-US" b="1" dirty="0" smtClean="0">
                <a:solidFill>
                  <a:srgbClr val="0066FF"/>
                </a:solidFill>
                <a:effectLst>
                  <a:outerShdw blurRad="38100" dist="38100" dir="2700000" algn="tl">
                    <a:srgbClr val="000000">
                      <a:alpha val="43137"/>
                    </a:srgbClr>
                  </a:outerShdw>
                </a:effectLst>
              </a:rPr>
              <a:t>Oklahoma’s New Seismic Monitoring Network</a:t>
            </a:r>
            <a:endParaRPr lang="en-US" b="1" dirty="0">
              <a:solidFill>
                <a:srgbClr val="0066FF"/>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683" y="1406769"/>
            <a:ext cx="8683761" cy="4689231"/>
          </a:xfrm>
        </p:spPr>
      </p:pic>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3</a:t>
            </a:fld>
            <a:endParaRPr lang="en-US"/>
          </a:p>
        </p:txBody>
      </p:sp>
      <p:sp>
        <p:nvSpPr>
          <p:cNvPr id="6" name="Rectangle 5"/>
          <p:cNvSpPr/>
          <p:nvPr/>
        </p:nvSpPr>
        <p:spPr bwMode="auto">
          <a:xfrm>
            <a:off x="93785" y="6224954"/>
            <a:ext cx="2930769" cy="48064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1117158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1"/>
          </p:nvPr>
        </p:nvSpPr>
        <p:spPr>
          <a:noFill/>
        </p:spPr>
        <p:txBody>
          <a:bodyPr/>
          <a:lstStyle/>
          <a:p>
            <a:fld id="{C20722F0-5DB7-469A-9967-D05D2A14E7F8}" type="slidenum">
              <a:rPr lang="en-US" smtClean="0"/>
              <a:pPr/>
              <a:t>30</a:t>
            </a:fld>
            <a:endParaRPr lang="en-US" smtClean="0"/>
          </a:p>
        </p:txBody>
      </p:sp>
      <p:sp>
        <p:nvSpPr>
          <p:cNvPr id="20483" name="Text Box 4"/>
          <p:cNvSpPr txBox="1">
            <a:spLocks noChangeArrowheads="1"/>
          </p:cNvSpPr>
          <p:nvPr/>
        </p:nvSpPr>
        <p:spPr bwMode="auto">
          <a:xfrm>
            <a:off x="647700" y="282575"/>
            <a:ext cx="7875588" cy="954088"/>
          </a:xfrm>
          <a:prstGeom prst="rect">
            <a:avLst/>
          </a:prstGeom>
          <a:noFill/>
          <a:ln w="9525">
            <a:noFill/>
            <a:miter lim="800000"/>
            <a:headEnd/>
            <a:tailEnd/>
          </a:ln>
        </p:spPr>
        <p:txBody>
          <a:bodyPr>
            <a:spAutoFit/>
          </a:bodyPr>
          <a:lstStyle/>
          <a:p>
            <a:pPr algn="ctr"/>
            <a:r>
              <a:rPr lang="en-US" sz="2800" b="1" dirty="0" smtClean="0">
                <a:solidFill>
                  <a:schemeClr val="accent2"/>
                </a:solidFill>
                <a:effectLst>
                  <a:outerShdw blurRad="38100" dist="38100" dir="2700000" algn="tl">
                    <a:srgbClr val="000000">
                      <a:alpha val="43137"/>
                    </a:srgbClr>
                  </a:outerShdw>
                </a:effectLst>
              </a:rPr>
              <a:t>Potential </a:t>
            </a:r>
            <a:r>
              <a:rPr lang="en-US" sz="2800" b="1" dirty="0">
                <a:solidFill>
                  <a:schemeClr val="accent2"/>
                </a:solidFill>
                <a:effectLst>
                  <a:outerShdw blurRad="38100" dist="38100" dir="2700000" algn="tl">
                    <a:srgbClr val="000000">
                      <a:alpha val="43137"/>
                    </a:srgbClr>
                  </a:outerShdw>
                </a:effectLst>
              </a:rPr>
              <a:t>for Induced Seismicity </a:t>
            </a:r>
            <a:endParaRPr lang="en-US" sz="2800" b="1" dirty="0" smtClean="0">
              <a:solidFill>
                <a:schemeClr val="accent2"/>
              </a:solidFill>
              <a:effectLst>
                <a:outerShdw blurRad="38100" dist="38100" dir="2700000" algn="tl">
                  <a:srgbClr val="000000">
                    <a:alpha val="43137"/>
                  </a:srgbClr>
                </a:outerShdw>
              </a:effectLst>
            </a:endParaRPr>
          </a:p>
          <a:p>
            <a:pPr algn="ctr"/>
            <a:r>
              <a:rPr lang="en-US" sz="2800" b="1" dirty="0" smtClean="0">
                <a:solidFill>
                  <a:schemeClr val="accent2"/>
                </a:solidFill>
                <a:effectLst>
                  <a:outerShdw blurRad="38100" dist="38100" dir="2700000" algn="tl">
                    <a:srgbClr val="000000">
                      <a:alpha val="43137"/>
                    </a:srgbClr>
                  </a:outerShdw>
                </a:effectLst>
              </a:rPr>
              <a:t> </a:t>
            </a:r>
            <a:r>
              <a:rPr lang="en-US" sz="2800" b="1" dirty="0">
                <a:solidFill>
                  <a:schemeClr val="accent2"/>
                </a:solidFill>
                <a:effectLst>
                  <a:outerShdw blurRad="38100" dist="38100" dir="2700000" algn="tl">
                    <a:srgbClr val="000000">
                      <a:alpha val="43137"/>
                    </a:srgbClr>
                  </a:outerShdw>
                </a:effectLst>
              </a:rPr>
              <a:t>Summary </a:t>
            </a:r>
            <a:r>
              <a:rPr lang="en-US" sz="2800" b="1" dirty="0" smtClean="0">
                <a:solidFill>
                  <a:schemeClr val="accent2"/>
                </a:solidFill>
                <a:effectLst>
                  <a:outerShdw blurRad="38100" dist="38100" dir="2700000" algn="tl">
                    <a:srgbClr val="000000">
                      <a:alpha val="43137"/>
                    </a:srgbClr>
                  </a:outerShdw>
                </a:effectLst>
              </a:rPr>
              <a:t>Points Continued</a:t>
            </a:r>
            <a:endParaRPr lang="en-US" sz="2800" b="1" dirty="0">
              <a:solidFill>
                <a:schemeClr val="accent2"/>
              </a:solidFill>
              <a:effectLst>
                <a:outerShdw blurRad="38100" dist="38100" dir="2700000" algn="tl">
                  <a:srgbClr val="000000">
                    <a:alpha val="43137"/>
                  </a:srgbClr>
                </a:outerShdw>
              </a:effectLst>
            </a:endParaRPr>
          </a:p>
        </p:txBody>
      </p:sp>
      <p:sp>
        <p:nvSpPr>
          <p:cNvPr id="20484" name="Rectangle 3"/>
          <p:cNvSpPr>
            <a:spLocks noChangeArrowheads="1"/>
          </p:cNvSpPr>
          <p:nvPr/>
        </p:nvSpPr>
        <p:spPr bwMode="auto">
          <a:xfrm>
            <a:off x="523875" y="1839913"/>
            <a:ext cx="8029575" cy="2862262"/>
          </a:xfrm>
          <a:prstGeom prst="rect">
            <a:avLst/>
          </a:prstGeom>
          <a:noFill/>
          <a:ln w="9525">
            <a:noFill/>
            <a:miter lim="800000"/>
            <a:headEnd/>
            <a:tailEnd/>
          </a:ln>
        </p:spPr>
        <p:txBody>
          <a:bodyPr>
            <a:spAutoFit/>
          </a:bodyPr>
          <a:lstStyle/>
          <a:p>
            <a:pPr>
              <a:buClr>
                <a:srgbClr val="2D2DB9"/>
              </a:buClr>
              <a:buFont typeface="Wingdings" charset="2"/>
              <a:buChar char="q"/>
            </a:pPr>
            <a:r>
              <a:rPr lang="en-US"/>
              <a:t>  The net fluid balance (</a:t>
            </a:r>
            <a:r>
              <a:rPr lang="en-US" i="1"/>
              <a:t>total balance of fluid introduced and removed</a:t>
            </a:r>
            <a:r>
              <a:rPr lang="en-US"/>
              <a:t>) appears to have the most direct consequence on changing pore pressure in the subsurface over time. </a:t>
            </a:r>
          </a:p>
          <a:p>
            <a:pPr>
              <a:buClr>
                <a:srgbClr val="2D2DB9"/>
              </a:buClr>
              <a:buFont typeface="Wingdings" charset="2"/>
              <a:buChar char="q"/>
            </a:pPr>
            <a:endParaRPr lang="en-US"/>
          </a:p>
          <a:p>
            <a:pPr>
              <a:buClr>
                <a:srgbClr val="2D2DB9"/>
              </a:buClr>
              <a:buFont typeface="Wingdings" charset="2"/>
              <a:buChar char="q"/>
            </a:pPr>
            <a:endParaRPr lang="en-US"/>
          </a:p>
          <a:p>
            <a:pPr>
              <a:buClr>
                <a:srgbClr val="2D2DB9"/>
              </a:buClr>
              <a:buFont typeface="Wingdings" charset="2"/>
              <a:buChar char="q"/>
            </a:pPr>
            <a:endParaRPr lang="en-US"/>
          </a:p>
          <a:p>
            <a:pPr>
              <a:buClr>
                <a:srgbClr val="2D2DB9"/>
              </a:buClr>
              <a:buFont typeface="Wingdings" charset="2"/>
              <a:buChar char="q"/>
            </a:pPr>
            <a:r>
              <a:rPr lang="en-US"/>
              <a:t>  Energy technology projects designed to maintain a balance between the amount of fluid being injected and the amount of fluid being withdrawn, such as geothermal and most oil and gas development, may produce fewer induced seismic events than technologies that do not maintain fluid balance.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1"/>
          </p:nvPr>
        </p:nvSpPr>
        <p:spPr>
          <a:noFill/>
        </p:spPr>
        <p:txBody>
          <a:bodyPr/>
          <a:lstStyle/>
          <a:p>
            <a:fld id="{7875006D-9A7B-41A1-BC42-3C4154FA60C3}" type="slidenum">
              <a:rPr lang="en-US" smtClean="0"/>
              <a:pPr/>
              <a:t>31</a:t>
            </a:fld>
            <a:endParaRPr lang="en-US" smtClean="0"/>
          </a:p>
        </p:txBody>
      </p:sp>
      <p:sp>
        <p:nvSpPr>
          <p:cNvPr id="31747" name="Text Box 4"/>
          <p:cNvSpPr txBox="1">
            <a:spLocks noChangeArrowheads="1"/>
          </p:cNvSpPr>
          <p:nvPr/>
        </p:nvSpPr>
        <p:spPr bwMode="auto">
          <a:xfrm>
            <a:off x="558800" y="282575"/>
            <a:ext cx="8008938" cy="1384300"/>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Steps Toward Best Practices</a:t>
            </a:r>
          </a:p>
          <a:p>
            <a:pPr algn="ctr"/>
            <a:r>
              <a:rPr lang="en-US" sz="2800" b="1" dirty="0">
                <a:solidFill>
                  <a:schemeClr val="accent2"/>
                </a:solidFill>
                <a:effectLst>
                  <a:outerShdw blurRad="38100" dist="38100" dir="2700000" algn="tl">
                    <a:srgbClr val="000000">
                      <a:alpha val="43137"/>
                    </a:srgbClr>
                  </a:outerShdw>
                </a:effectLst>
              </a:rPr>
              <a:t>(Findings &amp; Gap)</a:t>
            </a:r>
          </a:p>
          <a:p>
            <a:pPr algn="ctr"/>
            <a:endParaRPr lang="en-US" sz="2800" b="1" dirty="0">
              <a:solidFill>
                <a:schemeClr val="accent2"/>
              </a:solidFill>
            </a:endParaRPr>
          </a:p>
        </p:txBody>
      </p:sp>
      <p:sp>
        <p:nvSpPr>
          <p:cNvPr id="31748" name="Rectangle 4"/>
          <p:cNvSpPr>
            <a:spLocks noChangeArrowheads="1"/>
          </p:cNvSpPr>
          <p:nvPr/>
        </p:nvSpPr>
        <p:spPr bwMode="auto">
          <a:xfrm>
            <a:off x="379413" y="1181130"/>
            <a:ext cx="8351837" cy="4524315"/>
          </a:xfrm>
          <a:prstGeom prst="rect">
            <a:avLst/>
          </a:prstGeom>
          <a:noFill/>
          <a:ln w="9525">
            <a:noFill/>
            <a:miter lim="800000"/>
            <a:headEnd/>
            <a:tailEnd/>
          </a:ln>
        </p:spPr>
        <p:txBody>
          <a:bodyPr anchor="ctr">
            <a:spAutoFit/>
          </a:bodyPr>
          <a:lstStyle/>
          <a:p>
            <a:pPr eaLnBrk="0" hangingPunct="0"/>
            <a:r>
              <a:rPr lang="en-US" b="1" dirty="0">
                <a:cs typeface="Arial" charset="0"/>
              </a:rPr>
              <a:t>Findings</a:t>
            </a:r>
            <a:endParaRPr lang="en-US" dirty="0">
              <a:cs typeface="Arial" charset="0"/>
            </a:endParaRPr>
          </a:p>
          <a:p>
            <a:pPr eaLnBrk="0" hangingPunct="0"/>
            <a:endParaRPr lang="en-US" dirty="0">
              <a:cs typeface="Arial" charset="0"/>
            </a:endParaRPr>
          </a:p>
          <a:p>
            <a:pPr eaLnBrk="0" hangingPunct="0">
              <a:buFont typeface="Times New Roman" charset="0"/>
              <a:buAutoNum type="arabicPeriod"/>
            </a:pPr>
            <a:r>
              <a:rPr lang="en-US" dirty="0">
                <a:cs typeface="Arial" charset="0"/>
              </a:rPr>
              <a:t> The </a:t>
            </a:r>
            <a:r>
              <a:rPr lang="en-US" b="1" dirty="0">
                <a:solidFill>
                  <a:srgbClr val="FF0000"/>
                </a:solidFill>
                <a:cs typeface="Arial" charset="0"/>
              </a:rPr>
              <a:t>DOE Protocol for EGS provides a reasonable initial model </a:t>
            </a:r>
            <a:r>
              <a:rPr lang="en-US" dirty="0">
                <a:cs typeface="Arial" charset="0"/>
              </a:rPr>
              <a:t>for dealing with induced seismicity that can serve as a template for other energy technologies. </a:t>
            </a:r>
          </a:p>
          <a:p>
            <a:pPr eaLnBrk="0" hangingPunct="0">
              <a:buFont typeface="Times New Roman" charset="0"/>
              <a:buAutoNum type="arabicPeriod"/>
            </a:pPr>
            <a:r>
              <a:rPr lang="en-US" dirty="0">
                <a:cs typeface="Arial" charset="0"/>
              </a:rPr>
              <a:t> Based on this model, two matrix-style protocols illustrate the manner in which activities can ideally be undertaken concurrently (rather than only sequentially), while also illustrating how these activities should be adjusted as a project progresses from early planning through operations to completion.</a:t>
            </a:r>
          </a:p>
          <a:p>
            <a:pPr eaLnBrk="0" hangingPunct="0">
              <a:buFontTx/>
              <a:buAutoNum type="arabicPeriod" startAt="2"/>
            </a:pPr>
            <a:endParaRPr lang="en-US" dirty="0">
              <a:cs typeface="Arial" charset="0"/>
            </a:endParaRPr>
          </a:p>
          <a:p>
            <a:pPr eaLnBrk="0" hangingPunct="0"/>
            <a:r>
              <a:rPr lang="en-US" b="1" dirty="0">
                <a:cs typeface="Arial" charset="0"/>
              </a:rPr>
              <a:t>Gap</a:t>
            </a:r>
          </a:p>
          <a:p>
            <a:pPr eaLnBrk="0" hangingPunct="0"/>
            <a:endParaRPr lang="en-US" dirty="0">
              <a:cs typeface="Arial" charset="0"/>
            </a:endParaRPr>
          </a:p>
          <a:p>
            <a:pPr eaLnBrk="0" hangingPunct="0"/>
            <a:r>
              <a:rPr lang="en-US" dirty="0">
                <a:cs typeface="Arial" charset="0"/>
              </a:rPr>
              <a:t>No best practices protocol for addressing induced seismicity is in place for each of these technologies, with the exception of the EGS protocol.  The committee suggests that best practices protocols be adapted and tailored to each technology.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1"/>
          </p:nvPr>
        </p:nvSpPr>
        <p:spPr>
          <a:noFill/>
        </p:spPr>
        <p:txBody>
          <a:bodyPr/>
          <a:lstStyle/>
          <a:p>
            <a:fld id="{25475B20-FBB1-433B-A7B6-1ABCE268DD2B}" type="slidenum">
              <a:rPr lang="en-US" smtClean="0"/>
              <a:pPr/>
              <a:t>32</a:t>
            </a:fld>
            <a:endParaRPr lang="en-US" smtClean="0"/>
          </a:p>
        </p:txBody>
      </p:sp>
      <p:sp>
        <p:nvSpPr>
          <p:cNvPr id="32771" name="Text Box 4"/>
          <p:cNvSpPr txBox="1">
            <a:spLocks noChangeArrowheads="1"/>
          </p:cNvSpPr>
          <p:nvPr/>
        </p:nvSpPr>
        <p:spPr bwMode="auto">
          <a:xfrm>
            <a:off x="647700" y="282575"/>
            <a:ext cx="7875588" cy="523875"/>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Study Research Recommendations</a:t>
            </a:r>
          </a:p>
        </p:txBody>
      </p:sp>
      <p:sp>
        <p:nvSpPr>
          <p:cNvPr id="32772" name="Rectangle 4"/>
          <p:cNvSpPr>
            <a:spLocks noChangeArrowheads="1"/>
          </p:cNvSpPr>
          <p:nvPr/>
        </p:nvSpPr>
        <p:spPr bwMode="auto">
          <a:xfrm>
            <a:off x="357188" y="990600"/>
            <a:ext cx="8351837" cy="4800600"/>
          </a:xfrm>
          <a:prstGeom prst="rect">
            <a:avLst/>
          </a:prstGeom>
          <a:noFill/>
          <a:ln w="9525">
            <a:noFill/>
            <a:miter lim="800000"/>
            <a:headEnd/>
            <a:tailEnd/>
          </a:ln>
        </p:spPr>
        <p:txBody>
          <a:bodyPr anchor="ctr">
            <a:spAutoFit/>
          </a:bodyPr>
          <a:lstStyle/>
          <a:p>
            <a:pPr marL="342900" indent="-342900">
              <a:buFont typeface="Times New Roman" charset="0"/>
              <a:buAutoNum type="arabicPeriod"/>
            </a:pPr>
            <a:r>
              <a:rPr lang="en-US" b="1" dirty="0" smtClean="0"/>
              <a:t>Collect </a:t>
            </a:r>
            <a:r>
              <a:rPr lang="en-US" b="1" dirty="0"/>
              <a:t>field and laboratory data </a:t>
            </a:r>
            <a:r>
              <a:rPr lang="en-US" dirty="0"/>
              <a:t>on active seismic events possibly caused by energy development and on specific aspects of the rock system at energy development sites (for example, on fault and fracture properties and orientations, crustal stress, injection rates, fluid volumes and pressures). </a:t>
            </a:r>
          </a:p>
          <a:p>
            <a:pPr marL="342900" indent="-342900">
              <a:buFont typeface="Times New Roman" charset="0"/>
              <a:buAutoNum type="arabicPeriod"/>
            </a:pPr>
            <a:endParaRPr lang="en-US" dirty="0"/>
          </a:p>
          <a:p>
            <a:pPr marL="342900" indent="-342900">
              <a:buFont typeface="Times New Roman" charset="0"/>
              <a:buAutoNum type="arabicPeriod"/>
            </a:pPr>
            <a:r>
              <a:rPr lang="en-US" b="1" dirty="0" smtClean="0"/>
              <a:t>Develop </a:t>
            </a:r>
            <a:r>
              <a:rPr lang="en-US" b="1" dirty="0"/>
              <a:t>instrumentation </a:t>
            </a:r>
            <a:r>
              <a:rPr lang="en-US" dirty="0"/>
              <a:t>to measure rock and fluid properties before and during energy development projects.  </a:t>
            </a:r>
          </a:p>
          <a:p>
            <a:pPr marL="342900" indent="-342900">
              <a:buFont typeface="Times New Roman" charset="0"/>
              <a:buAutoNum type="arabicPeriod"/>
            </a:pPr>
            <a:endParaRPr lang="en-US" dirty="0"/>
          </a:p>
          <a:p>
            <a:pPr marL="342900" indent="-342900">
              <a:buFont typeface="Times New Roman" charset="0"/>
              <a:buAutoNum type="arabicPeriod"/>
            </a:pPr>
            <a:r>
              <a:rPr lang="en-US" b="1" dirty="0"/>
              <a:t>Hazard and risk assessment</a:t>
            </a:r>
            <a:r>
              <a:rPr lang="en-US" dirty="0"/>
              <a:t> for individual energy projects. </a:t>
            </a:r>
          </a:p>
          <a:p>
            <a:pPr marL="342900" indent="-342900">
              <a:buFont typeface="Times New Roman" charset="0"/>
              <a:buAutoNum type="arabicPeriod"/>
            </a:pPr>
            <a:endParaRPr lang="en-US" dirty="0"/>
          </a:p>
          <a:p>
            <a:pPr marL="342900" indent="-342900">
              <a:buFont typeface="Times New Roman" charset="0"/>
              <a:buAutoNum type="arabicPeriod"/>
            </a:pPr>
            <a:r>
              <a:rPr lang="en-US" b="1" dirty="0" smtClean="0"/>
              <a:t>Develop </a:t>
            </a:r>
            <a:r>
              <a:rPr lang="en-US" b="1" dirty="0"/>
              <a:t>models,</a:t>
            </a:r>
            <a:r>
              <a:rPr lang="en-US" dirty="0"/>
              <a:t> including codes that link </a:t>
            </a:r>
            <a:r>
              <a:rPr lang="en-US" dirty="0" err="1"/>
              <a:t>geomechanical</a:t>
            </a:r>
            <a:r>
              <a:rPr lang="en-US" dirty="0"/>
              <a:t> models with models for reservoir fluid flow and earthquake simulation. </a:t>
            </a:r>
          </a:p>
          <a:p>
            <a:pPr marL="342900" indent="-342900">
              <a:buFont typeface="Times New Roman" charset="0"/>
              <a:buAutoNum type="arabicPeriod"/>
            </a:pPr>
            <a:endParaRPr lang="en-US" dirty="0"/>
          </a:p>
          <a:p>
            <a:pPr marL="342900" indent="-342900">
              <a:buFont typeface="Times New Roman" charset="0"/>
              <a:buAutoNum type="arabicPeriod"/>
            </a:pPr>
            <a:r>
              <a:rPr lang="en-US" b="1" dirty="0" smtClean="0"/>
              <a:t>Conduct </a:t>
            </a:r>
            <a:r>
              <a:rPr lang="en-US" b="1" dirty="0"/>
              <a:t>research on carbon capture and storage,</a:t>
            </a:r>
            <a:r>
              <a:rPr lang="en-US" dirty="0"/>
              <a:t> </a:t>
            </a:r>
            <a:r>
              <a:rPr lang="en-US" dirty="0" smtClean="0"/>
              <a:t>incorporate </a:t>
            </a:r>
            <a:r>
              <a:rPr lang="en-US" dirty="0"/>
              <a:t>data from existing sites where carbon dioxide is injected for enhanced oil recovery, and </a:t>
            </a:r>
            <a:r>
              <a:rPr lang="en-US" dirty="0" smtClean="0"/>
              <a:t>develop </a:t>
            </a:r>
            <a:r>
              <a:rPr lang="en-US" dirty="0"/>
              <a:t>models to estimate the potential magnitude of seismic events induced by the large-scale injection of carbon dioxide for storage. </a:t>
            </a:r>
            <a:endParaRPr lang="en-US" dirty="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1"/>
          </p:nvPr>
        </p:nvSpPr>
        <p:spPr>
          <a:noFill/>
        </p:spPr>
        <p:txBody>
          <a:bodyPr/>
          <a:lstStyle/>
          <a:p>
            <a:fld id="{9E15DC71-112F-44C4-9A4E-F03C59BB3CDF}" type="slidenum">
              <a:rPr lang="en-US" smtClean="0"/>
              <a:pPr/>
              <a:t>33</a:t>
            </a:fld>
            <a:endParaRPr lang="en-US" smtClean="0"/>
          </a:p>
        </p:txBody>
      </p:sp>
      <p:sp>
        <p:nvSpPr>
          <p:cNvPr id="33795" name="Rectangle 1"/>
          <p:cNvSpPr>
            <a:spLocks noChangeArrowheads="1"/>
          </p:cNvSpPr>
          <p:nvPr/>
        </p:nvSpPr>
        <p:spPr bwMode="auto">
          <a:xfrm>
            <a:off x="1371600" y="1582738"/>
            <a:ext cx="6445250" cy="3168650"/>
          </a:xfrm>
          <a:prstGeom prst="rect">
            <a:avLst/>
          </a:prstGeom>
          <a:noFill/>
          <a:ln w="9525">
            <a:noFill/>
            <a:miter lim="800000"/>
            <a:headEnd/>
            <a:tailEnd/>
          </a:ln>
        </p:spPr>
        <p:txBody>
          <a:bodyPr anchor="ctr">
            <a:spAutoFit/>
          </a:bodyPr>
          <a:lstStyle/>
          <a:p>
            <a:pPr indent="457200" eaLnBrk="0" hangingPunct="0"/>
            <a:r>
              <a:rPr lang="en-US" sz="2000">
                <a:cs typeface="Arial" charset="0"/>
              </a:rPr>
              <a:t>Although induced seismic events have not resulted in loss of life or major damage in the United States, their effects have been felt locally, and they raise some concern about additional seismic activity and its consequences in areas where energy development is ongoing or planned. </a:t>
            </a:r>
          </a:p>
          <a:p>
            <a:pPr indent="457200" eaLnBrk="0" hangingPunct="0"/>
            <a:endParaRPr lang="en-US" sz="2000">
              <a:cs typeface="Arial" charset="0"/>
            </a:endParaRPr>
          </a:p>
          <a:p>
            <a:pPr indent="457200" eaLnBrk="0" hangingPunct="0"/>
            <a:r>
              <a:rPr lang="en-US" sz="2000">
                <a:cs typeface="Arial" charset="0"/>
              </a:rPr>
              <a:t>Further research is required to better understand and address the potential risks associated with induced seismicity.</a:t>
            </a:r>
          </a:p>
        </p:txBody>
      </p:sp>
      <p:sp>
        <p:nvSpPr>
          <p:cNvPr id="33796" name="Text Box 4"/>
          <p:cNvSpPr txBox="1">
            <a:spLocks noChangeArrowheads="1"/>
          </p:cNvSpPr>
          <p:nvPr/>
        </p:nvSpPr>
        <p:spPr bwMode="auto">
          <a:xfrm>
            <a:off x="647700" y="387350"/>
            <a:ext cx="7875588" cy="523875"/>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Conclusion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6049617"/>
            <a:ext cx="9113874" cy="609600"/>
          </a:xfrm>
        </p:spPr>
        <p:txBody>
          <a:bodyPr>
            <a:normAutofit fontScale="90000"/>
          </a:bodyPr>
          <a:lstStyle/>
          <a:p>
            <a:r>
              <a:rPr lang="en-US" sz="3600" b="1" dirty="0" smtClean="0"/>
              <a:t>Maximum Seismic Moment  and Magnitude</a:t>
            </a:r>
            <a:r>
              <a:rPr lang="en-US" sz="3600" dirty="0" smtClean="0"/>
              <a:t/>
            </a:r>
            <a:br>
              <a:rPr lang="en-US" sz="3600" dirty="0" smtClean="0"/>
            </a:br>
            <a:r>
              <a:rPr lang="en-US" sz="3100" dirty="0" smtClean="0"/>
              <a:t>From A. </a:t>
            </a:r>
            <a:r>
              <a:rPr lang="en-US" sz="3100" dirty="0" err="1" smtClean="0"/>
              <a:t>McGarr</a:t>
            </a:r>
            <a:r>
              <a:rPr lang="en-US" sz="3100" dirty="0" smtClean="0"/>
              <a:t>, 2014</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5557" y="330750"/>
            <a:ext cx="6828183" cy="5194647"/>
          </a:xfrm>
        </p:spPr>
      </p:pic>
      <p:sp>
        <p:nvSpPr>
          <p:cNvPr id="3" name="Rectangle 2"/>
          <p:cNvSpPr/>
          <p:nvPr/>
        </p:nvSpPr>
        <p:spPr bwMode="auto">
          <a:xfrm>
            <a:off x="159026" y="6221896"/>
            <a:ext cx="2743200" cy="4373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2664286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FF"/>
                </a:solidFill>
                <a:effectLst>
                  <a:outerShdw blurRad="38100" dist="38100" dir="2700000" algn="tl">
                    <a:srgbClr val="000000">
                      <a:alpha val="43137"/>
                    </a:srgbClr>
                  </a:outerShdw>
                </a:effectLst>
              </a:rPr>
              <a:t>Social License to Operate</a:t>
            </a:r>
            <a:endParaRPr lang="en-US" b="1" dirty="0">
              <a:solidFill>
                <a:srgbClr val="0066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746738"/>
            <a:ext cx="7772400" cy="4349262"/>
          </a:xfrm>
        </p:spPr>
        <p:txBody>
          <a:bodyPr/>
          <a:lstStyle/>
          <a:p>
            <a:r>
              <a:rPr lang="en-US" sz="2400" b="1" dirty="0">
                <a:solidFill>
                  <a:srgbClr val="000099"/>
                </a:solidFill>
              </a:rPr>
              <a:t>The term “Social License to Operate” (SLO) was originally adopted for use by the Canadian mining industry in the late 1990s, and referred to the concept that social permission was needed for a mining company to conduct its operations, for example from local communities or indigenous people. Since then, the premise of the SLO has been extended to other geological challenges faced by society, such as fracking for oil and gas development, radioactive waste disposal, carbon capture and storage, geologic hazards, and deep-well injection of wastewater.</a:t>
            </a:r>
          </a:p>
          <a:p>
            <a:endParaRPr lang="en-US" dirty="0"/>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35</a:t>
            </a:fld>
            <a:endParaRPr lang="en-US"/>
          </a:p>
        </p:txBody>
      </p:sp>
      <p:sp>
        <p:nvSpPr>
          <p:cNvPr id="5" name="Rectangle 4"/>
          <p:cNvSpPr/>
          <p:nvPr/>
        </p:nvSpPr>
        <p:spPr bwMode="auto">
          <a:xfrm>
            <a:off x="175846" y="6248400"/>
            <a:ext cx="2801816" cy="44547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1045579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408"/>
            <a:ext cx="7772400" cy="1143000"/>
          </a:xfrm>
        </p:spPr>
        <p:txBody>
          <a:bodyPr/>
          <a:lstStyle/>
          <a:p>
            <a:r>
              <a:rPr lang="en-US" b="1" dirty="0" err="1" smtClean="0">
                <a:solidFill>
                  <a:srgbClr val="FF0000"/>
                </a:solidFill>
                <a:effectLst>
                  <a:outerShdw blurRad="38100" dist="38100" dir="2700000" algn="tl">
                    <a:srgbClr val="000000">
                      <a:alpha val="43137"/>
                    </a:srgbClr>
                  </a:outerShdw>
                </a:effectLst>
              </a:rPr>
              <a:t>Dimock</a:t>
            </a:r>
            <a:r>
              <a:rPr lang="en-US" b="1" dirty="0" smtClean="0">
                <a:solidFill>
                  <a:srgbClr val="FF0000"/>
                </a:solidFill>
                <a:effectLst>
                  <a:outerShdw blurRad="38100" dist="38100" dir="2700000" algn="tl">
                    <a:srgbClr val="000000">
                      <a:alpha val="43137"/>
                    </a:srgbClr>
                  </a:outerShdw>
                </a:effectLst>
              </a:rPr>
              <a:t>, PA</a:t>
            </a:r>
            <a:endParaRPr lang="en-US" b="1" dirty="0">
              <a:solidFill>
                <a:srgbClr val="FF0000"/>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5652" y="985422"/>
            <a:ext cx="9599652" cy="7199740"/>
          </a:xfrm>
        </p:spPr>
      </p:pic>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36</a:t>
            </a:fld>
            <a:endParaRPr lang="en-US"/>
          </a:p>
        </p:txBody>
      </p:sp>
    </p:spTree>
    <p:extLst>
      <p:ext uri="{BB962C8B-B14F-4D97-AF65-F5344CB8AC3E}">
        <p14:creationId xmlns:p14="http://schemas.microsoft.com/office/powerpoint/2010/main" val="4254840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Breaking News!!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Youngstown	</a:t>
            </a:r>
            <a:r>
              <a:rPr lang="en-US" dirty="0" err="1" smtClean="0"/>
              <a:t>Northstar</a:t>
            </a:r>
            <a:r>
              <a:rPr lang="en-US" dirty="0" smtClean="0"/>
              <a:t> 1 M-4 on Dec. 31, 2011  Steve </a:t>
            </a:r>
            <a:r>
              <a:rPr lang="en-US" dirty="0" err="1" smtClean="0"/>
              <a:t>Holtcamp</a:t>
            </a:r>
            <a:endParaRPr lang="en-US" dirty="0" smtClean="0"/>
          </a:p>
          <a:p>
            <a:r>
              <a:rPr lang="en-US" dirty="0" smtClean="0"/>
              <a:t>Guy Greenbrier, Arkansas EQ’s in </a:t>
            </a:r>
            <a:r>
              <a:rPr lang="en-US" dirty="0" err="1" smtClean="0"/>
              <a:t>pC</a:t>
            </a:r>
            <a:r>
              <a:rPr lang="en-US" dirty="0" smtClean="0"/>
              <a:t> basement	1,300 EQ’s 2010-now</a:t>
            </a:r>
          </a:p>
          <a:p>
            <a:r>
              <a:rPr lang="en-US" dirty="0" err="1" smtClean="0"/>
              <a:t>Dimock</a:t>
            </a:r>
            <a:r>
              <a:rPr lang="en-US" dirty="0" smtClean="0"/>
              <a:t>, PA	</a:t>
            </a:r>
            <a:r>
              <a:rPr lang="en-US" dirty="0" err="1" smtClean="0"/>
              <a:t>Gasland</a:t>
            </a:r>
            <a:endParaRPr lang="en-US" dirty="0" smtClean="0"/>
          </a:p>
          <a:p>
            <a:r>
              <a:rPr lang="en-US" dirty="0" smtClean="0"/>
              <a:t>Ashtabula, OH Researchers use it as a good example of for and against Induced EQ’s</a:t>
            </a:r>
            <a:endParaRPr lang="en-US" dirty="0"/>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37</a:t>
            </a:fld>
            <a:endParaRPr lang="en-US"/>
          </a:p>
        </p:txBody>
      </p:sp>
      <p:sp>
        <p:nvSpPr>
          <p:cNvPr id="5" name="Rectangle 4"/>
          <p:cNvSpPr/>
          <p:nvPr/>
        </p:nvSpPr>
        <p:spPr bwMode="auto">
          <a:xfrm>
            <a:off x="152400" y="6248400"/>
            <a:ext cx="2847975"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483364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effectLst>
                  <a:outerShdw blurRad="38100" dist="38100" dir="2700000" algn="tl">
                    <a:srgbClr val="000000">
                      <a:alpha val="43137"/>
                    </a:srgbClr>
                  </a:outerShdw>
                </a:effectLst>
              </a:rPr>
              <a:t>Hydrofracturing</a:t>
            </a:r>
            <a:r>
              <a:rPr lang="en-US" b="1" dirty="0" smtClean="0">
                <a:solidFill>
                  <a:srgbClr val="FF0000"/>
                </a:solidFill>
                <a:effectLst>
                  <a:outerShdw blurRad="38100" dist="38100" dir="2700000" algn="tl">
                    <a:srgbClr val="000000">
                      <a:alpha val="43137"/>
                    </a:srgbClr>
                  </a:outerShdw>
                </a:effectLst>
              </a:rPr>
              <a:t> Earthquakes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385977"/>
            <a:ext cx="7772400" cy="4712898"/>
          </a:xfrm>
        </p:spPr>
        <p:txBody>
          <a:bodyPr/>
          <a:lstStyle/>
          <a:p>
            <a:r>
              <a:rPr lang="en-US" dirty="0" smtClean="0"/>
              <a:t>Horn River Basin, BC </a:t>
            </a:r>
            <a:r>
              <a:rPr lang="en-US" dirty="0" err="1" smtClean="0"/>
              <a:t>Hydrofracturing</a:t>
            </a:r>
            <a:r>
              <a:rPr lang="en-US" dirty="0" smtClean="0"/>
              <a:t> shale play  M3.8 largest Dec. 2013 16 events in 5 days  Problem is moving into Alberta</a:t>
            </a:r>
            <a:endParaRPr lang="en-US" dirty="0"/>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38</a:t>
            </a:fld>
            <a:endParaRPr lang="en-US"/>
          </a:p>
        </p:txBody>
      </p:sp>
      <p:sp>
        <p:nvSpPr>
          <p:cNvPr id="5" name="Rectangle 4"/>
          <p:cNvSpPr/>
          <p:nvPr/>
        </p:nvSpPr>
        <p:spPr bwMode="auto">
          <a:xfrm>
            <a:off x="190500" y="6257925"/>
            <a:ext cx="2771775" cy="40957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004155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rPr>
              <a:t>Terry </a:t>
            </a:r>
            <a:r>
              <a:rPr lang="en-US" b="1" dirty="0" err="1" smtClean="0">
                <a:solidFill>
                  <a:srgbClr val="0070C0"/>
                </a:solidFill>
                <a:effectLst>
                  <a:outerShdw blurRad="38100" dist="38100" dir="2700000" algn="tl">
                    <a:srgbClr val="000000">
                      <a:alpha val="43137"/>
                    </a:srgbClr>
                  </a:outerShdw>
                </a:effectLst>
              </a:rPr>
              <a:t>Engelder’s</a:t>
            </a:r>
            <a:r>
              <a:rPr lang="en-US" b="1" dirty="0" smtClean="0">
                <a:solidFill>
                  <a:srgbClr val="0070C0"/>
                </a:solidFill>
                <a:effectLst>
                  <a:outerShdw blurRad="38100" dist="38100" dir="2700000" algn="tl">
                    <a:srgbClr val="000000">
                      <a:alpha val="43137"/>
                    </a:srgbClr>
                  </a:outerShdw>
                </a:effectLst>
              </a:rPr>
              <a:t> 6 Oil Industry Mistakes</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Failure to establish baseline water chemistry prior to drilling</a:t>
            </a:r>
          </a:p>
          <a:p>
            <a:r>
              <a:rPr lang="en-US" dirty="0" smtClean="0"/>
              <a:t>The extent of cementing in casing</a:t>
            </a:r>
          </a:p>
          <a:p>
            <a:r>
              <a:rPr lang="en-US" dirty="0" smtClean="0"/>
              <a:t>Should not have used air-drilling in the vertical legs of the Marcellus gas wells</a:t>
            </a:r>
          </a:p>
          <a:p>
            <a:r>
              <a:rPr lang="en-US" dirty="0" smtClean="0"/>
              <a:t>Should not have lobbied for elements of the Energy Policy Act of 2005 to keep </a:t>
            </a:r>
            <a:r>
              <a:rPr lang="en-US" dirty="0" err="1" smtClean="0"/>
              <a:t>additaves</a:t>
            </a:r>
            <a:r>
              <a:rPr lang="en-US" dirty="0" smtClean="0"/>
              <a:t> secret</a:t>
            </a:r>
            <a:endParaRPr lang="en-US" dirty="0"/>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39</a:t>
            </a:fld>
            <a:endParaRPr lang="en-US"/>
          </a:p>
        </p:txBody>
      </p:sp>
      <p:sp>
        <p:nvSpPr>
          <p:cNvPr id="5" name="Rectangle 4"/>
          <p:cNvSpPr/>
          <p:nvPr/>
        </p:nvSpPr>
        <p:spPr bwMode="auto">
          <a:xfrm>
            <a:off x="172800" y="6235200"/>
            <a:ext cx="2836800" cy="43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7470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4</a:t>
            </a:fld>
            <a:endParaRPr lang="en-US"/>
          </a:p>
        </p:txBody>
      </p:sp>
      <p:pic>
        <p:nvPicPr>
          <p:cNvPr id="5" name="Picture 14" descr="oil weekly.jpg"/>
          <p:cNvPicPr>
            <a:picLocks noChangeAspect="1" noChangeArrowheads="1"/>
          </p:cNvPicPr>
          <p:nvPr/>
        </p:nvPicPr>
        <p:blipFill>
          <a:blip r:embed="rId2" cstate="print"/>
          <a:srcRect/>
          <a:stretch>
            <a:fillRect/>
          </a:stretch>
        </p:blipFill>
        <p:spPr bwMode="auto">
          <a:xfrm>
            <a:off x="117987" y="203711"/>
            <a:ext cx="9026013" cy="6315075"/>
          </a:xfrm>
          <a:prstGeom prst="rect">
            <a:avLst/>
          </a:prstGeom>
          <a:noFill/>
          <a:ln w="9525">
            <a:noFill/>
            <a:miter lim="800000"/>
            <a:headEnd/>
            <a:tailEnd/>
          </a:ln>
        </p:spPr>
      </p:pic>
      <p:sp>
        <p:nvSpPr>
          <p:cNvPr id="6" name="Rectangle 5"/>
          <p:cNvSpPr/>
          <p:nvPr/>
        </p:nvSpPr>
        <p:spPr bwMode="auto">
          <a:xfrm>
            <a:off x="117987" y="6518786"/>
            <a:ext cx="2814994" cy="1753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2327750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Terry </a:t>
            </a:r>
            <a:r>
              <a:rPr lang="en-US" dirty="0" err="1" smtClean="0"/>
              <a:t>Engelder</a:t>
            </a:r>
            <a:r>
              <a:rPr lang="en-US" dirty="0" smtClean="0"/>
              <a:t> cont.</a:t>
            </a:r>
            <a:endParaRPr lang="en-US" dirty="0"/>
          </a:p>
        </p:txBody>
      </p:sp>
      <p:sp>
        <p:nvSpPr>
          <p:cNvPr id="3" name="Content Placeholder 2"/>
          <p:cNvSpPr>
            <a:spLocks noGrp="1"/>
          </p:cNvSpPr>
          <p:nvPr>
            <p:ph idx="1"/>
          </p:nvPr>
        </p:nvSpPr>
        <p:spPr/>
        <p:txBody>
          <a:bodyPr/>
          <a:lstStyle/>
          <a:p>
            <a:r>
              <a:rPr lang="en-US" dirty="0" err="1" smtClean="0"/>
              <a:t>Flowback</a:t>
            </a:r>
            <a:r>
              <a:rPr lang="en-US" dirty="0" smtClean="0"/>
              <a:t> from large </a:t>
            </a:r>
            <a:r>
              <a:rPr lang="en-US" dirty="0" err="1" smtClean="0"/>
              <a:t>hydrofracture</a:t>
            </a:r>
            <a:r>
              <a:rPr lang="en-US" dirty="0" smtClean="0"/>
              <a:t> was in large enough volumes to induce seismicity</a:t>
            </a:r>
          </a:p>
          <a:p>
            <a:r>
              <a:rPr lang="en-US" dirty="0" smtClean="0"/>
              <a:t>Water management issues associated with potentially leaking pits led to worries of groundwater contaminated</a:t>
            </a:r>
            <a:endParaRPr lang="en-US" dirty="0"/>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40</a:t>
            </a:fld>
            <a:endParaRPr lang="en-US"/>
          </a:p>
        </p:txBody>
      </p:sp>
      <p:sp>
        <p:nvSpPr>
          <p:cNvPr id="5" name="Rectangle 4"/>
          <p:cNvSpPr/>
          <p:nvPr/>
        </p:nvSpPr>
        <p:spPr bwMode="auto">
          <a:xfrm>
            <a:off x="172800" y="6242400"/>
            <a:ext cx="2851200" cy="511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839099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More Breaking News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Central OK EQ Swarm, (Prague M5.6 Nov. 2011)  Huge increase in EQ’s starting in 2009  Induced and triggered EQ’s Danielle Sumy  </a:t>
            </a:r>
            <a:endParaRPr lang="en-US" dirty="0" smtClean="0"/>
          </a:p>
          <a:p>
            <a:r>
              <a:rPr lang="en-US" b="1" dirty="0" smtClean="0"/>
              <a:t>M4 </a:t>
            </a:r>
            <a:r>
              <a:rPr lang="en-US" b="1" dirty="0"/>
              <a:t>EQ in Cushing, OK</a:t>
            </a:r>
            <a:r>
              <a:rPr lang="en-US" dirty="0"/>
              <a:t>, Oct. 2014 </a:t>
            </a:r>
            <a:endParaRPr lang="en-US" dirty="0" smtClean="0"/>
          </a:p>
          <a:p>
            <a:r>
              <a:rPr lang="en-US" b="1" dirty="0" smtClean="0"/>
              <a:t>Maule </a:t>
            </a:r>
            <a:r>
              <a:rPr lang="en-US" b="1" dirty="0"/>
              <a:t>EQ </a:t>
            </a:r>
            <a:r>
              <a:rPr lang="en-US" dirty="0"/>
              <a:t>may have triggered OK events</a:t>
            </a:r>
          </a:p>
          <a:p>
            <a:r>
              <a:rPr lang="en-US" dirty="0" err="1" smtClean="0"/>
              <a:t>Wilzetta</a:t>
            </a:r>
            <a:r>
              <a:rPr lang="en-US" dirty="0" smtClean="0"/>
              <a:t> Fault  increase in </a:t>
            </a:r>
            <a:r>
              <a:rPr lang="en-US" dirty="0" err="1" smtClean="0"/>
              <a:t>Columb</a:t>
            </a:r>
            <a:r>
              <a:rPr lang="en-US" dirty="0" smtClean="0"/>
              <a:t> stress</a:t>
            </a:r>
            <a:endParaRPr lang="en-US" dirty="0"/>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41</a:t>
            </a:fld>
            <a:endParaRPr lang="en-US"/>
          </a:p>
        </p:txBody>
      </p:sp>
    </p:spTree>
    <p:extLst>
      <p:ext uri="{BB962C8B-B14F-4D97-AF65-F5344CB8AC3E}">
        <p14:creationId xmlns:p14="http://schemas.microsoft.com/office/powerpoint/2010/main" val="1224773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Maule Earthquake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2354" y="1488831"/>
            <a:ext cx="7772400" cy="4114800"/>
          </a:xfrm>
        </p:spPr>
        <p:txBody>
          <a:bodyPr/>
          <a:lstStyle/>
          <a:p>
            <a:r>
              <a:rPr lang="en-US" dirty="0" smtClean="0"/>
              <a:t>The</a:t>
            </a:r>
            <a:r>
              <a:rPr lang="en-US" dirty="0"/>
              <a:t> </a:t>
            </a:r>
            <a:r>
              <a:rPr lang="en-US" b="1" dirty="0"/>
              <a:t>2010 Chile earthquake</a:t>
            </a:r>
            <a:r>
              <a:rPr lang="en-US" dirty="0"/>
              <a:t> occurred off the coast of central </a:t>
            </a:r>
            <a:r>
              <a:rPr lang="en-US" dirty="0">
                <a:hlinkClick r:id="rId2" tooltip="Chile"/>
              </a:rPr>
              <a:t>Chile</a:t>
            </a:r>
            <a:r>
              <a:rPr lang="en-US" dirty="0"/>
              <a:t> on Saturday, 27 February 2010, at 03:34 </a:t>
            </a:r>
            <a:r>
              <a:rPr lang="en-US" dirty="0" smtClean="0">
                <a:hlinkClick r:id="rId3" tooltip="Time in Chile"/>
              </a:rPr>
              <a:t>local time</a:t>
            </a:r>
            <a:r>
              <a:rPr lang="en-US" dirty="0"/>
              <a:t> (06:34 </a:t>
            </a:r>
            <a:r>
              <a:rPr lang="en-US" dirty="0">
                <a:hlinkClick r:id="rId4" tooltip="UTC"/>
              </a:rPr>
              <a:t>UTC</a:t>
            </a:r>
            <a:r>
              <a:rPr lang="en-US" dirty="0"/>
              <a:t>), having a magnitude of 8.8 on the </a:t>
            </a:r>
            <a:r>
              <a:rPr lang="en-US" dirty="0">
                <a:hlinkClick r:id="rId5" tooltip="Moment magnitude scale"/>
              </a:rPr>
              <a:t>moment magnitude scale</a:t>
            </a:r>
            <a:r>
              <a:rPr lang="en-US" dirty="0"/>
              <a:t>, with intense shaking lasting for about three </a:t>
            </a:r>
            <a:r>
              <a:rPr lang="en-US" dirty="0" smtClean="0"/>
              <a:t>minutes.</a:t>
            </a:r>
            <a:r>
              <a:rPr lang="en-US" baseline="30000" dirty="0"/>
              <a:t> </a:t>
            </a:r>
            <a:r>
              <a:rPr lang="en-US" dirty="0" smtClean="0"/>
              <a:t>It </a:t>
            </a:r>
            <a:r>
              <a:rPr lang="en-US" dirty="0"/>
              <a:t>ranks as the </a:t>
            </a:r>
            <a:r>
              <a:rPr lang="en-US" dirty="0" smtClean="0">
                <a:hlinkClick r:id="rId6" tooltip="List of earthquakes by magnitude"/>
              </a:rPr>
              <a:t>sixth largest</a:t>
            </a:r>
            <a:r>
              <a:rPr lang="en-US" dirty="0"/>
              <a:t> earthquake ever to be recorded by a </a:t>
            </a:r>
            <a:r>
              <a:rPr lang="en-US" dirty="0">
                <a:hlinkClick r:id="rId7" tooltip="Seismograph"/>
              </a:rPr>
              <a:t>seismograph</a:t>
            </a:r>
            <a:r>
              <a:rPr lang="en-US" dirty="0"/>
              <a:t>.</a:t>
            </a:r>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42</a:t>
            </a:fld>
            <a:endParaRPr lang="en-US"/>
          </a:p>
        </p:txBody>
      </p:sp>
      <p:sp>
        <p:nvSpPr>
          <p:cNvPr id="5" name="Rectangle 4"/>
          <p:cNvSpPr/>
          <p:nvPr/>
        </p:nvSpPr>
        <p:spPr bwMode="auto">
          <a:xfrm>
            <a:off x="99238" y="6181061"/>
            <a:ext cx="3182679" cy="4678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564879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77" y="5212372"/>
            <a:ext cx="7772400" cy="1143000"/>
          </a:xfrm>
        </p:spPr>
        <p:txBody>
          <a:bodyPr/>
          <a:lstStyle/>
          <a:p>
            <a:r>
              <a:rPr lang="en-US" sz="1000" dirty="0"/>
              <a:t>"2010 Chile earthquake NOAA tsunami travel time projection 2010-02-27" by National Oceanic and Atmospheric Administration - http://wcatwc.arh.noaa.gov/2010/02/27/725245/06/ttvu725245-06.jpg. Licensed under Public domain via Wikimedia Commons </a:t>
            </a:r>
            <a:endParaRPr lang="en-US" dirty="0"/>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43</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2945" y="328246"/>
            <a:ext cx="5224716" cy="518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82062" y="6236677"/>
            <a:ext cx="2848707" cy="44547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21134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738" y="5341327"/>
            <a:ext cx="7772400" cy="1143000"/>
          </a:xfrm>
        </p:spPr>
        <p:txBody>
          <a:bodyPr/>
          <a:lstStyle/>
          <a:p>
            <a:r>
              <a:rPr lang="en-US" sz="1200" dirty="0"/>
              <a:t>"Chile Earthquake 2010 - </a:t>
            </a:r>
            <a:r>
              <a:rPr lang="en-US" sz="1200" dirty="0" err="1"/>
              <a:t>Maipú</a:t>
            </a:r>
            <a:r>
              <a:rPr lang="en-US" sz="1200" dirty="0"/>
              <a:t> 1" by Jorge Barrios - Own work. Licensed under Creative Commons Attribution-Share Alike 3.0 via Wikimedia Commons</a:t>
            </a:r>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44</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2706" y="163537"/>
            <a:ext cx="7983415" cy="532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87569" y="6213232"/>
            <a:ext cx="2848708"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2730216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Breaking News California</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838325"/>
            <a:ext cx="7772400" cy="4257675"/>
          </a:xfrm>
        </p:spPr>
        <p:txBody>
          <a:bodyPr/>
          <a:lstStyle/>
          <a:p>
            <a:r>
              <a:rPr lang="en-US" dirty="0" smtClean="0"/>
              <a:t>SB-4 has changed the rules</a:t>
            </a:r>
          </a:p>
          <a:p>
            <a:r>
              <a:rPr lang="en-US" dirty="0" smtClean="0"/>
              <a:t>Beverly Hills officially banned HF</a:t>
            </a:r>
          </a:p>
          <a:p>
            <a:r>
              <a:rPr lang="en-US" dirty="0" smtClean="0"/>
              <a:t>City of Carson has a temporary ban on HF</a:t>
            </a:r>
          </a:p>
          <a:p>
            <a:r>
              <a:rPr lang="en-US" dirty="0" smtClean="0"/>
              <a:t>$3 million awarded to north Texas family that claimed health problems due to HF </a:t>
            </a:r>
          </a:p>
          <a:p>
            <a:r>
              <a:rPr lang="en-US" dirty="0" err="1" smtClean="0"/>
              <a:t>AllenCo</a:t>
            </a:r>
            <a:r>
              <a:rPr lang="en-US" dirty="0" smtClean="0"/>
              <a:t> shut down in Los Angeles because of similar complaints  headaches and nose bleeds</a:t>
            </a:r>
            <a:endParaRPr lang="en-US" dirty="0"/>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45</a:t>
            </a:fld>
            <a:endParaRPr lang="en-US"/>
          </a:p>
        </p:txBody>
      </p:sp>
      <p:sp>
        <p:nvSpPr>
          <p:cNvPr id="5" name="Rectangle 4"/>
          <p:cNvSpPr/>
          <p:nvPr/>
        </p:nvSpPr>
        <p:spPr bwMode="auto">
          <a:xfrm>
            <a:off x="161925" y="6238875"/>
            <a:ext cx="2781300" cy="4381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4219766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International Breaking News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981200"/>
            <a:ext cx="8180408" cy="4114800"/>
          </a:xfrm>
        </p:spPr>
        <p:txBody>
          <a:bodyPr/>
          <a:lstStyle/>
          <a:p>
            <a:r>
              <a:rPr lang="en-US" dirty="0" smtClean="0"/>
              <a:t>Italian report claims oil activities (500 </a:t>
            </a:r>
            <a:r>
              <a:rPr lang="en-US" dirty="0" err="1" smtClean="0"/>
              <a:t>bopd</a:t>
            </a:r>
            <a:r>
              <a:rPr lang="en-US" dirty="0" smtClean="0"/>
              <a:t>) may have induced M5.9 &amp;M5.8 EQ’s</a:t>
            </a:r>
          </a:p>
          <a:p>
            <a:r>
              <a:rPr lang="en-US" dirty="0" smtClean="0"/>
              <a:t>Remember the L’Aquila EQ,s 5years ago.  The seismologists are in jail (6 years)</a:t>
            </a:r>
          </a:p>
          <a:p>
            <a:r>
              <a:rPr lang="en-US" dirty="0" smtClean="0"/>
              <a:t>French and German HF Bans</a:t>
            </a:r>
            <a:endParaRPr lang="en-US" dirty="0"/>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46</a:t>
            </a:fld>
            <a:endParaRPr lang="en-US"/>
          </a:p>
        </p:txBody>
      </p:sp>
      <p:sp>
        <p:nvSpPr>
          <p:cNvPr id="5" name="Rectangle 4"/>
          <p:cNvSpPr/>
          <p:nvPr/>
        </p:nvSpPr>
        <p:spPr bwMode="auto">
          <a:xfrm>
            <a:off x="142875" y="6238875"/>
            <a:ext cx="280987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1674408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1"/>
          </p:nvPr>
        </p:nvSpPr>
        <p:spPr>
          <a:noFill/>
        </p:spPr>
        <p:txBody>
          <a:bodyPr/>
          <a:lstStyle/>
          <a:p>
            <a:fld id="{B6AED95C-AB3B-49D9-8764-D928C171CE9A}" type="slidenum">
              <a:rPr lang="en-US" smtClean="0"/>
              <a:pPr/>
              <a:t>47</a:t>
            </a:fld>
            <a:endParaRPr lang="en-US" smtClean="0"/>
          </a:p>
        </p:txBody>
      </p:sp>
      <p:sp>
        <p:nvSpPr>
          <p:cNvPr id="34819" name="Text Box 2"/>
          <p:cNvSpPr txBox="1">
            <a:spLocks noChangeArrowheads="1"/>
          </p:cNvSpPr>
          <p:nvPr/>
        </p:nvSpPr>
        <p:spPr bwMode="auto">
          <a:xfrm>
            <a:off x="661988" y="314325"/>
            <a:ext cx="7875587" cy="519113"/>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Committee membership</a:t>
            </a:r>
          </a:p>
        </p:txBody>
      </p:sp>
      <p:sp>
        <p:nvSpPr>
          <p:cNvPr id="34820" name="Rectangle 3"/>
          <p:cNvSpPr>
            <a:spLocks noChangeArrowheads="1"/>
          </p:cNvSpPr>
          <p:nvPr/>
        </p:nvSpPr>
        <p:spPr bwMode="auto">
          <a:xfrm>
            <a:off x="825500" y="1031875"/>
            <a:ext cx="7412038" cy="4770438"/>
          </a:xfrm>
          <a:prstGeom prst="rect">
            <a:avLst/>
          </a:prstGeom>
          <a:noFill/>
          <a:ln w="9525">
            <a:noFill/>
            <a:miter lim="800000"/>
            <a:headEnd/>
            <a:tailEnd/>
          </a:ln>
        </p:spPr>
        <p:txBody>
          <a:bodyPr wrap="none" anchor="ctr">
            <a:spAutoFit/>
          </a:bodyPr>
          <a:lstStyle/>
          <a:p>
            <a:pPr algn="ctr">
              <a:tabLst>
                <a:tab pos="3200400" algn="ctr"/>
                <a:tab pos="5486400" algn="r"/>
              </a:tabLst>
            </a:pPr>
            <a:r>
              <a:rPr lang="en-US" sz="1600"/>
              <a:t>Murray W. Hitzman, </a:t>
            </a:r>
            <a:r>
              <a:rPr lang="en-US" sz="1600" i="1"/>
              <a:t>chair</a:t>
            </a:r>
            <a:r>
              <a:rPr lang="en-US" sz="1600"/>
              <a:t>, </a:t>
            </a:r>
            <a:r>
              <a:rPr lang="en-US" sz="1600" i="1">
                <a:solidFill>
                  <a:schemeClr val="accent2"/>
                </a:solidFill>
              </a:rPr>
              <a:t>Colorado School of Mines, Golden</a:t>
            </a:r>
          </a:p>
          <a:p>
            <a:pPr algn="ctr">
              <a:tabLst>
                <a:tab pos="3200400" algn="ctr"/>
                <a:tab pos="5486400" algn="r"/>
              </a:tabLst>
            </a:pPr>
            <a:r>
              <a:rPr lang="en-US" sz="1600"/>
              <a:t>Donald D. Clarke, </a:t>
            </a:r>
            <a:r>
              <a:rPr lang="en-US" sz="1600" i="1">
                <a:solidFill>
                  <a:schemeClr val="accent2"/>
                </a:solidFill>
              </a:rPr>
              <a:t>Geological consultant, Long Beach, CA</a:t>
            </a:r>
          </a:p>
          <a:p>
            <a:pPr algn="ctr">
              <a:tabLst>
                <a:tab pos="3200400" algn="ctr"/>
                <a:tab pos="5486400" algn="r"/>
              </a:tabLst>
            </a:pPr>
            <a:r>
              <a:rPr lang="en-US" sz="1600"/>
              <a:t>Emmanuel Detournay, </a:t>
            </a:r>
            <a:r>
              <a:rPr lang="en-US" sz="1600" i="1">
                <a:solidFill>
                  <a:schemeClr val="accent2"/>
                </a:solidFill>
              </a:rPr>
              <a:t>University of Minnesota, Minneapolis &amp; CSIRO, Australia</a:t>
            </a:r>
          </a:p>
          <a:p>
            <a:pPr algn="ctr">
              <a:tabLst>
                <a:tab pos="3200400" algn="ctr"/>
                <a:tab pos="5486400" algn="r"/>
              </a:tabLst>
            </a:pPr>
            <a:r>
              <a:rPr lang="en-US" sz="1600"/>
              <a:t>James H. Dieterich, </a:t>
            </a:r>
            <a:r>
              <a:rPr lang="en-US" sz="1600" i="1">
                <a:solidFill>
                  <a:schemeClr val="accent2"/>
                </a:solidFill>
              </a:rPr>
              <a:t>University of California, Riverside</a:t>
            </a:r>
          </a:p>
          <a:p>
            <a:pPr algn="ctr">
              <a:tabLst>
                <a:tab pos="3200400" algn="ctr"/>
                <a:tab pos="5486400" algn="r"/>
              </a:tabLst>
            </a:pPr>
            <a:r>
              <a:rPr lang="en-US" sz="1600"/>
              <a:t>David K. Dillon, </a:t>
            </a:r>
            <a:r>
              <a:rPr lang="en-US" sz="1600" i="1">
                <a:solidFill>
                  <a:schemeClr val="accent2"/>
                </a:solidFill>
              </a:rPr>
              <a:t>David K. Dillon, PE, LLC, Centennial, CO</a:t>
            </a:r>
          </a:p>
          <a:p>
            <a:pPr algn="ctr">
              <a:tabLst>
                <a:tab pos="3200400" algn="ctr"/>
                <a:tab pos="5486400" algn="r"/>
              </a:tabLst>
            </a:pPr>
            <a:r>
              <a:rPr lang="en-US" sz="1600"/>
              <a:t>Sidney J. Green, </a:t>
            </a:r>
            <a:r>
              <a:rPr lang="en-US" sz="1600" i="1">
                <a:solidFill>
                  <a:schemeClr val="accent2"/>
                </a:solidFill>
              </a:rPr>
              <a:t>University of Utah, Salt Lake City</a:t>
            </a:r>
          </a:p>
          <a:p>
            <a:pPr algn="ctr">
              <a:tabLst>
                <a:tab pos="3200400" algn="ctr"/>
                <a:tab pos="5486400" algn="r"/>
              </a:tabLst>
            </a:pPr>
            <a:r>
              <a:rPr lang="en-US" sz="1600"/>
              <a:t>Robert M. Habiger, </a:t>
            </a:r>
            <a:r>
              <a:rPr lang="en-US" sz="1600" i="1">
                <a:solidFill>
                  <a:schemeClr val="accent2"/>
                </a:solidFill>
              </a:rPr>
              <a:t>Spectraseis, Denver, CO</a:t>
            </a:r>
          </a:p>
          <a:p>
            <a:pPr algn="ctr">
              <a:tabLst>
                <a:tab pos="3200400" algn="ctr"/>
                <a:tab pos="5486400" algn="r"/>
              </a:tabLst>
            </a:pPr>
            <a:r>
              <a:rPr lang="en-US" sz="1600"/>
              <a:t>Robin K. McGuire, </a:t>
            </a:r>
            <a:r>
              <a:rPr lang="en-US" sz="1600" i="1">
                <a:solidFill>
                  <a:schemeClr val="accent2"/>
                </a:solidFill>
              </a:rPr>
              <a:t>Engineering consultant, Boulder, CO</a:t>
            </a:r>
          </a:p>
          <a:p>
            <a:pPr algn="ctr">
              <a:tabLst>
                <a:tab pos="3200400" algn="ctr"/>
                <a:tab pos="5486400" algn="r"/>
              </a:tabLst>
            </a:pPr>
            <a:r>
              <a:rPr lang="en-US" sz="1600">
                <a:solidFill>
                  <a:schemeClr val="tx1"/>
                </a:solidFill>
              </a:rPr>
              <a:t>James K. Mitchell, </a:t>
            </a:r>
            <a:r>
              <a:rPr lang="en-US" sz="1600" i="1">
                <a:solidFill>
                  <a:schemeClr val="accent2"/>
                </a:solidFill>
              </a:rPr>
              <a:t>Virginia Polytechnic Institute and University, Blacksburg</a:t>
            </a:r>
            <a:r>
              <a:rPr lang="en-US" sz="1600">
                <a:solidFill>
                  <a:schemeClr val="tx1"/>
                </a:solidFill>
              </a:rPr>
              <a:t> </a:t>
            </a:r>
          </a:p>
          <a:p>
            <a:pPr algn="ctr">
              <a:tabLst>
                <a:tab pos="3200400" algn="ctr"/>
                <a:tab pos="5486400" algn="r"/>
              </a:tabLst>
            </a:pPr>
            <a:r>
              <a:rPr lang="en-US" sz="1600">
                <a:solidFill>
                  <a:schemeClr val="tx1"/>
                </a:solidFill>
              </a:rPr>
              <a:t>Julie E. Shemeta, </a:t>
            </a:r>
            <a:r>
              <a:rPr lang="en-US" sz="1600" i="1">
                <a:solidFill>
                  <a:schemeClr val="accent2"/>
                </a:solidFill>
              </a:rPr>
              <a:t>MEQ Geo, Inc., Highlands Ranch, CO</a:t>
            </a:r>
          </a:p>
          <a:p>
            <a:pPr algn="ctr">
              <a:tabLst>
                <a:tab pos="3200400" algn="ctr"/>
                <a:tab pos="5486400" algn="r"/>
              </a:tabLst>
            </a:pPr>
            <a:r>
              <a:rPr lang="en-US" sz="1600">
                <a:solidFill>
                  <a:schemeClr val="tx1"/>
                </a:solidFill>
              </a:rPr>
              <a:t>John L. (Bill) Smith, </a:t>
            </a:r>
            <a:r>
              <a:rPr lang="en-US" sz="1600" i="1">
                <a:solidFill>
                  <a:schemeClr val="accent2"/>
                </a:solidFill>
              </a:rPr>
              <a:t>Geothermal consultant, Santa Rosa, CA</a:t>
            </a:r>
            <a:endParaRPr lang="en-US" sz="1600">
              <a:solidFill>
                <a:schemeClr val="tx1"/>
              </a:solidFill>
            </a:endParaRPr>
          </a:p>
          <a:p>
            <a:pPr algn="ctr">
              <a:tabLst>
                <a:tab pos="3200400" algn="ctr"/>
                <a:tab pos="5486400" algn="r"/>
              </a:tabLst>
            </a:pPr>
            <a:endParaRPr lang="en-US" sz="1600"/>
          </a:p>
          <a:p>
            <a:pPr algn="ctr">
              <a:tabLst>
                <a:tab pos="3200400" algn="ctr"/>
                <a:tab pos="5486400" algn="r"/>
              </a:tabLst>
            </a:pPr>
            <a:endParaRPr lang="en-US" sz="1600"/>
          </a:p>
          <a:p>
            <a:pPr algn="ctr">
              <a:tabLst>
                <a:tab pos="3200400" algn="ctr"/>
                <a:tab pos="5486400" algn="r"/>
              </a:tabLst>
            </a:pPr>
            <a:endParaRPr lang="en-US" sz="1600"/>
          </a:p>
          <a:p>
            <a:pPr algn="ctr">
              <a:tabLst>
                <a:tab pos="3200400" algn="ctr"/>
                <a:tab pos="5486400" algn="r"/>
              </a:tabLst>
            </a:pPr>
            <a:r>
              <a:rPr lang="en-US" sz="1600" i="1"/>
              <a:t>National Research Council Staff</a:t>
            </a:r>
            <a:endParaRPr lang="en-US" sz="1600"/>
          </a:p>
          <a:p>
            <a:pPr algn="ctr">
              <a:tabLst>
                <a:tab pos="3200400" algn="ctr"/>
                <a:tab pos="5486400" algn="r"/>
              </a:tabLst>
            </a:pPr>
            <a:r>
              <a:rPr lang="en-US" sz="1600">
                <a:solidFill>
                  <a:schemeClr val="tx1"/>
                </a:solidFill>
              </a:rPr>
              <a:t>Elizabeth A. Eide, Study Director</a:t>
            </a:r>
          </a:p>
          <a:p>
            <a:pPr algn="ctr">
              <a:tabLst>
                <a:tab pos="3200400" algn="ctr"/>
                <a:tab pos="5486400" algn="r"/>
              </a:tabLst>
            </a:pPr>
            <a:r>
              <a:rPr lang="en-US" sz="1600">
                <a:solidFill>
                  <a:schemeClr val="tx1"/>
                </a:solidFill>
              </a:rPr>
              <a:t>Jason Ortego, Research Associate</a:t>
            </a:r>
          </a:p>
          <a:p>
            <a:pPr algn="ctr">
              <a:tabLst>
                <a:tab pos="3200400" algn="ctr"/>
                <a:tab pos="5486400" algn="r"/>
              </a:tabLst>
            </a:pPr>
            <a:r>
              <a:rPr lang="en-US" sz="1600">
                <a:solidFill>
                  <a:schemeClr val="tx1"/>
                </a:solidFill>
              </a:rPr>
              <a:t>Courtney Gibbs, Program Associate</a:t>
            </a:r>
          </a:p>
          <a:p>
            <a:pPr algn="ctr">
              <a:tabLst>
                <a:tab pos="3200400" algn="ctr"/>
                <a:tab pos="5486400" algn="r"/>
              </a:tabLst>
            </a:pPr>
            <a:endParaRPr lang="en-US" sz="160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276225" y="152400"/>
            <a:ext cx="8686800" cy="1190625"/>
          </a:xfrm>
          <a:prstGeom prst="rect">
            <a:avLst/>
          </a:prstGeom>
          <a:solidFill>
            <a:srgbClr val="0070C0"/>
          </a:solidFill>
          <a:ln w="9525" algn="ctr">
            <a:solidFill>
              <a:schemeClr val="tx1"/>
            </a:solidFill>
            <a:round/>
            <a:headEnd/>
            <a:tailEnd/>
          </a:ln>
        </p:spPr>
        <p:txBody>
          <a:bodyPr/>
          <a:lstStyle>
            <a:lvl1pPr>
              <a:defRPr sz="3600">
                <a:solidFill>
                  <a:schemeClr val="tx1"/>
                </a:solidFill>
                <a:latin typeface="Verdana" pitchFamily="64" charset="0"/>
              </a:defRPr>
            </a:lvl1pPr>
            <a:lvl2pPr marL="742950" indent="-285750">
              <a:defRPr sz="3600">
                <a:solidFill>
                  <a:schemeClr val="tx1"/>
                </a:solidFill>
                <a:latin typeface="Verdana" pitchFamily="64" charset="0"/>
              </a:defRPr>
            </a:lvl2pPr>
            <a:lvl3pPr marL="1143000" indent="-228600">
              <a:defRPr sz="3600">
                <a:solidFill>
                  <a:schemeClr val="tx1"/>
                </a:solidFill>
                <a:latin typeface="Verdana" pitchFamily="64" charset="0"/>
              </a:defRPr>
            </a:lvl3pPr>
            <a:lvl4pPr marL="1600200" indent="-228600">
              <a:defRPr sz="3600">
                <a:solidFill>
                  <a:schemeClr val="tx1"/>
                </a:solidFill>
                <a:latin typeface="Verdana" pitchFamily="64" charset="0"/>
              </a:defRPr>
            </a:lvl4pPr>
            <a:lvl5pPr marL="2057400" indent="-228600">
              <a:defRPr sz="3600">
                <a:solidFill>
                  <a:schemeClr val="tx1"/>
                </a:solidFill>
                <a:latin typeface="Verdana" pitchFamily="64" charset="0"/>
              </a:defRPr>
            </a:lvl5pPr>
            <a:lvl6pPr marL="2514600" indent="-228600" eaLnBrk="0" fontAlgn="base" hangingPunct="0">
              <a:spcBef>
                <a:spcPct val="0"/>
              </a:spcBef>
              <a:spcAft>
                <a:spcPct val="0"/>
              </a:spcAft>
              <a:defRPr sz="3600">
                <a:solidFill>
                  <a:schemeClr val="tx1"/>
                </a:solidFill>
                <a:latin typeface="Verdana" pitchFamily="64" charset="0"/>
              </a:defRPr>
            </a:lvl6pPr>
            <a:lvl7pPr marL="2971800" indent="-228600" eaLnBrk="0" fontAlgn="base" hangingPunct="0">
              <a:spcBef>
                <a:spcPct val="0"/>
              </a:spcBef>
              <a:spcAft>
                <a:spcPct val="0"/>
              </a:spcAft>
              <a:defRPr sz="3600">
                <a:solidFill>
                  <a:schemeClr val="tx1"/>
                </a:solidFill>
                <a:latin typeface="Verdana" pitchFamily="64" charset="0"/>
              </a:defRPr>
            </a:lvl7pPr>
            <a:lvl8pPr marL="3429000" indent="-228600" eaLnBrk="0" fontAlgn="base" hangingPunct="0">
              <a:spcBef>
                <a:spcPct val="0"/>
              </a:spcBef>
              <a:spcAft>
                <a:spcPct val="0"/>
              </a:spcAft>
              <a:defRPr sz="3600">
                <a:solidFill>
                  <a:schemeClr val="tx1"/>
                </a:solidFill>
                <a:latin typeface="Verdana" pitchFamily="64" charset="0"/>
              </a:defRPr>
            </a:lvl8pPr>
            <a:lvl9pPr marL="3886200" indent="-228600" eaLnBrk="0" fontAlgn="base" hangingPunct="0">
              <a:spcBef>
                <a:spcPct val="0"/>
              </a:spcBef>
              <a:spcAft>
                <a:spcPct val="0"/>
              </a:spcAft>
              <a:defRPr sz="3600">
                <a:solidFill>
                  <a:schemeClr val="tx1"/>
                </a:solidFill>
                <a:latin typeface="Verdana" pitchFamily="64" charset="0"/>
              </a:defRPr>
            </a:lvl9pPr>
          </a:lstStyle>
          <a:p>
            <a:endParaRPr lang="en-US" altLang="en-US"/>
          </a:p>
        </p:txBody>
      </p:sp>
      <p:sp>
        <p:nvSpPr>
          <p:cNvPr id="7" name="TextBox 6"/>
          <p:cNvSpPr txBox="1"/>
          <p:nvPr/>
        </p:nvSpPr>
        <p:spPr>
          <a:xfrm>
            <a:off x="1133475" y="1952625"/>
            <a:ext cx="7791450" cy="3432175"/>
          </a:xfrm>
          <a:prstGeom prst="rect">
            <a:avLst/>
          </a:prstGeom>
          <a:noFill/>
        </p:spPr>
        <p:txBody>
          <a:bodyPr>
            <a:spAutoFit/>
          </a:bodyPr>
          <a:lstStyle/>
          <a:p>
            <a:pPr marL="228600" indent="-228600">
              <a:spcAft>
                <a:spcPts val="600"/>
              </a:spcAft>
              <a:buFont typeface="Arial" pitchFamily="34" charset="0"/>
              <a:buChar char="•"/>
              <a:defRPr/>
            </a:pPr>
            <a:r>
              <a:rPr lang="en-US" sz="2400" dirty="0">
                <a:effectLst>
                  <a:outerShdw blurRad="38100" dist="38100" dir="2700000" algn="tl">
                    <a:srgbClr val="000000"/>
                  </a:outerShdw>
                </a:effectLst>
                <a:latin typeface="Arial" charset="0"/>
              </a:rPr>
              <a:t>Monthly receipt of AAPG Explorer &amp; AAPG Bulletin</a:t>
            </a:r>
          </a:p>
          <a:p>
            <a:pPr marL="228600" indent="-228600">
              <a:spcAft>
                <a:spcPts val="600"/>
              </a:spcAft>
              <a:buFont typeface="Arial" pitchFamily="34" charset="0"/>
              <a:buChar char="•"/>
              <a:defRPr/>
            </a:pPr>
            <a:r>
              <a:rPr lang="en-US" sz="2400" dirty="0">
                <a:effectLst>
                  <a:outerShdw blurRad="38100" dist="38100" dir="2700000" algn="tl">
                    <a:srgbClr val="000000"/>
                  </a:outerShdw>
                </a:effectLst>
                <a:latin typeface="Arial" charset="0"/>
              </a:rPr>
              <a:t>Discounts on books and other publications</a:t>
            </a:r>
          </a:p>
          <a:p>
            <a:pPr marL="228600" indent="-228600">
              <a:spcAft>
                <a:spcPts val="600"/>
              </a:spcAft>
              <a:buFont typeface="Arial" pitchFamily="34" charset="0"/>
              <a:buChar char="•"/>
              <a:defRPr/>
            </a:pPr>
            <a:r>
              <a:rPr lang="en-US" sz="2400" dirty="0">
                <a:effectLst>
                  <a:outerShdw blurRad="38100" dist="38100" dir="2700000" algn="tl">
                    <a:srgbClr val="000000"/>
                  </a:outerShdw>
                </a:effectLst>
                <a:latin typeface="Arial" charset="0"/>
              </a:rPr>
              <a:t>Registration savings on conferences, exhibitions and educational courses </a:t>
            </a:r>
          </a:p>
          <a:p>
            <a:pPr marL="228600" indent="-228600">
              <a:spcAft>
                <a:spcPts val="600"/>
              </a:spcAft>
              <a:buFont typeface="Arial" pitchFamily="34" charset="0"/>
              <a:buChar char="•"/>
              <a:defRPr/>
            </a:pPr>
            <a:r>
              <a:rPr lang="en-US" sz="2400" dirty="0">
                <a:effectLst>
                  <a:outerShdw blurRad="38100" dist="38100" dir="2700000" algn="tl">
                    <a:srgbClr val="000000"/>
                  </a:outerShdw>
                </a:effectLst>
                <a:latin typeface="Arial" charset="0"/>
              </a:rPr>
              <a:t>Services of the AAPG Foundation Energy Resources Library</a:t>
            </a:r>
            <a:endParaRPr lang="en-US" sz="2400" dirty="0">
              <a:effectLst>
                <a:outerShdw blurRad="38100" dist="38100" dir="2700000" algn="tl">
                  <a:srgbClr val="000000">
                    <a:alpha val="43137"/>
                  </a:srgbClr>
                </a:outerShdw>
              </a:effectLst>
              <a:latin typeface="+mj-lt"/>
            </a:endParaRPr>
          </a:p>
          <a:p>
            <a:pPr marL="228600" indent="-228600">
              <a:spcAft>
                <a:spcPts val="600"/>
              </a:spcAft>
              <a:buFont typeface="Arial" pitchFamily="34" charset="0"/>
              <a:buChar char="•"/>
              <a:defRPr/>
            </a:pPr>
            <a:r>
              <a:rPr lang="en-US" sz="2400" dirty="0">
                <a:effectLst>
                  <a:outerShdw blurRad="38100" dist="38100" dir="2700000" algn="tl">
                    <a:srgbClr val="000000"/>
                  </a:outerShdw>
                </a:effectLst>
                <a:latin typeface="Arial" charset="0"/>
              </a:rPr>
              <a:t>AAPG Foundation Grants-in-Aid Program </a:t>
            </a:r>
          </a:p>
          <a:p>
            <a:pPr marL="228600" indent="-228600">
              <a:spcAft>
                <a:spcPts val="600"/>
              </a:spcAft>
              <a:buFont typeface="Arial" pitchFamily="34" charset="0"/>
              <a:buChar char="•"/>
              <a:defRPr/>
            </a:pPr>
            <a:r>
              <a:rPr lang="en-US" sz="2400" dirty="0">
                <a:effectLst>
                  <a:outerShdw blurRad="38100" dist="38100" dir="2700000" algn="tl">
                    <a:srgbClr val="000000"/>
                  </a:outerShdw>
                </a:effectLst>
                <a:latin typeface="Arial" charset="0"/>
              </a:rPr>
              <a:t>Sponsored </a:t>
            </a:r>
            <a:r>
              <a:rPr lang="en-US" sz="2400">
                <a:effectLst>
                  <a:outerShdw blurRad="38100" dist="38100" dir="2700000" algn="tl">
                    <a:srgbClr val="000000"/>
                  </a:outerShdw>
                </a:effectLst>
                <a:latin typeface="Arial" charset="0"/>
              </a:rPr>
              <a:t>Student Memberships</a:t>
            </a:r>
            <a:endParaRPr lang="en-US" sz="2400" dirty="0">
              <a:effectLst>
                <a:outerShdw blurRad="38100" dist="38100" dir="2700000" algn="tl">
                  <a:srgbClr val="000000">
                    <a:alpha val="43137"/>
                  </a:srgbClr>
                </a:outerShdw>
              </a:effectLst>
              <a:latin typeface="+mj-lt"/>
            </a:endParaRPr>
          </a:p>
        </p:txBody>
      </p:sp>
      <p:sp>
        <p:nvSpPr>
          <p:cNvPr id="16389" name="Rectangle 5"/>
          <p:cNvSpPr>
            <a:spLocks noChangeArrowheads="1"/>
          </p:cNvSpPr>
          <p:nvPr/>
        </p:nvSpPr>
        <p:spPr bwMode="auto">
          <a:xfrm>
            <a:off x="276225" y="342900"/>
            <a:ext cx="7153275" cy="809625"/>
          </a:xfrm>
          <a:prstGeom prst="rect">
            <a:avLst/>
          </a:prstGeom>
          <a:noFill/>
          <a:ln w="9525">
            <a:noFill/>
            <a:miter lim="800000"/>
            <a:headEnd/>
            <a:tailEnd/>
          </a:ln>
          <a:effectLst/>
        </p:spPr>
        <p:txBody>
          <a:bodyPr anchorCtr="1"/>
          <a:lstStyle/>
          <a:p>
            <a:pPr eaLnBrk="1" hangingPunct="1">
              <a:defRPr/>
            </a:pPr>
            <a:r>
              <a:rPr lang="en-US" sz="3600" b="1" dirty="0">
                <a:solidFill>
                  <a:srgbClr val="FFFF00"/>
                </a:solidFill>
                <a:effectLst>
                  <a:outerShdw blurRad="38100" dist="38100" dir="2700000" algn="tl">
                    <a:srgbClr val="000000"/>
                  </a:outerShdw>
                </a:effectLst>
                <a:latin typeface="Arial" charset="0"/>
              </a:rPr>
              <a:t>AAPG Membership Information</a:t>
            </a:r>
          </a:p>
        </p:txBody>
      </p:sp>
      <p:sp>
        <p:nvSpPr>
          <p:cNvPr id="16390" name="Rectangle 6"/>
          <p:cNvSpPr>
            <a:spLocks noChangeArrowheads="1"/>
          </p:cNvSpPr>
          <p:nvPr/>
        </p:nvSpPr>
        <p:spPr bwMode="auto">
          <a:xfrm>
            <a:off x="0" y="1495425"/>
            <a:ext cx="4724400" cy="4495800"/>
          </a:xfrm>
          <a:prstGeom prst="rect">
            <a:avLst/>
          </a:prstGeom>
          <a:noFill/>
          <a:ln w="9525">
            <a:noFill/>
            <a:miter lim="800000"/>
            <a:headEnd/>
            <a:tailEnd/>
          </a:ln>
          <a:effectLst/>
        </p:spPr>
        <p:txBody>
          <a:bodyPr anchor="b" anchorCtr="1"/>
          <a:lstStyle/>
          <a:p>
            <a:pPr eaLnBrk="1" hangingPunct="1">
              <a:lnSpc>
                <a:spcPct val="110000"/>
              </a:lnSpc>
              <a:defRPr/>
            </a:pPr>
            <a:r>
              <a:rPr lang="en-US" sz="3200" dirty="0">
                <a:solidFill>
                  <a:srgbClr val="000099"/>
                </a:solidFill>
                <a:effectLst>
                  <a:outerShdw blurRad="38100" dist="38100" dir="2700000" algn="tl">
                    <a:srgbClr val="000000"/>
                  </a:outerShdw>
                </a:effectLst>
                <a:latin typeface="Arial" charset="0"/>
              </a:rPr>
              <a:t>Benefits:</a:t>
            </a:r>
            <a:r>
              <a:rPr lang="en-US" sz="2400" dirty="0">
                <a:solidFill>
                  <a:schemeClr val="tx2"/>
                </a:solidFill>
                <a:effectLst>
                  <a:outerShdw blurRad="38100" dist="38100" dir="2700000" algn="tl">
                    <a:srgbClr val="000000"/>
                  </a:outerShdw>
                </a:effectLst>
                <a:latin typeface="Arial" charset="0"/>
              </a:rPr>
              <a:t>	</a:t>
            </a:r>
          </a:p>
          <a:p>
            <a:pPr eaLnBrk="1" hangingPunct="1">
              <a:lnSpc>
                <a:spcPct val="110000"/>
              </a:lnSpc>
              <a:defRPr/>
            </a:pPr>
            <a:endParaRPr lang="en-US" sz="2400" dirty="0">
              <a:solidFill>
                <a:schemeClr val="tx2"/>
              </a:solidFill>
              <a:effectLst>
                <a:outerShdw blurRad="38100" dist="38100" dir="2700000" algn="tl">
                  <a:srgbClr val="000000"/>
                </a:outerShdw>
              </a:effectLst>
              <a:latin typeface="Arial" charset="0"/>
            </a:endParaRPr>
          </a:p>
          <a:p>
            <a:pPr eaLnBrk="1" hangingPunct="1">
              <a:lnSpc>
                <a:spcPct val="110000"/>
              </a:lnSpc>
              <a:defRPr/>
            </a:pPr>
            <a:endParaRPr lang="en-US" sz="2400" dirty="0">
              <a:solidFill>
                <a:schemeClr val="tx2"/>
              </a:solidFill>
              <a:effectLst>
                <a:outerShdw blurRad="38100" dist="38100" dir="2700000" algn="tl">
                  <a:srgbClr val="000000"/>
                </a:outerShdw>
              </a:effectLst>
              <a:latin typeface="Arial" charset="0"/>
            </a:endParaRPr>
          </a:p>
          <a:p>
            <a:pPr eaLnBrk="1" hangingPunct="1">
              <a:lnSpc>
                <a:spcPct val="110000"/>
              </a:lnSpc>
              <a:defRPr/>
            </a:pPr>
            <a:endParaRPr lang="en-US" sz="2400" dirty="0">
              <a:solidFill>
                <a:schemeClr val="tx2"/>
              </a:solidFill>
              <a:effectLst>
                <a:outerShdw blurRad="38100" dist="38100" dir="2700000" algn="tl">
                  <a:srgbClr val="000000"/>
                </a:outerShdw>
              </a:effectLst>
              <a:latin typeface="Arial" charset="0"/>
            </a:endParaRPr>
          </a:p>
          <a:p>
            <a:pPr eaLnBrk="1" hangingPunct="1">
              <a:lnSpc>
                <a:spcPct val="110000"/>
              </a:lnSpc>
              <a:defRPr/>
            </a:pPr>
            <a:endParaRPr lang="en-US" sz="2400" dirty="0">
              <a:solidFill>
                <a:schemeClr val="tx2"/>
              </a:solidFill>
              <a:effectLst>
                <a:outerShdw blurRad="38100" dist="38100" dir="2700000" algn="tl">
                  <a:srgbClr val="000000"/>
                </a:outerShdw>
              </a:effectLst>
              <a:latin typeface="Arial" charset="0"/>
            </a:endParaRPr>
          </a:p>
          <a:p>
            <a:pPr eaLnBrk="1" hangingPunct="1">
              <a:lnSpc>
                <a:spcPct val="110000"/>
              </a:lnSpc>
              <a:defRPr/>
            </a:pPr>
            <a:endParaRPr lang="en-US" sz="2400" dirty="0">
              <a:solidFill>
                <a:schemeClr val="tx2"/>
              </a:solidFill>
              <a:effectLst>
                <a:outerShdw blurRad="38100" dist="38100" dir="2700000" algn="tl">
                  <a:srgbClr val="000000"/>
                </a:outerShdw>
              </a:effectLst>
              <a:latin typeface="Arial" charset="0"/>
            </a:endParaRPr>
          </a:p>
          <a:p>
            <a:pPr eaLnBrk="1" hangingPunct="1">
              <a:lnSpc>
                <a:spcPct val="110000"/>
              </a:lnSpc>
              <a:defRPr/>
            </a:pPr>
            <a:endParaRPr lang="en-US" sz="2400" dirty="0">
              <a:solidFill>
                <a:schemeClr val="tx2"/>
              </a:solidFill>
              <a:effectLst>
                <a:outerShdw blurRad="38100" dist="38100" dir="2700000" algn="tl">
                  <a:srgbClr val="000000"/>
                </a:outerShdw>
              </a:effectLst>
              <a:latin typeface="Arial" charset="0"/>
            </a:endParaRPr>
          </a:p>
          <a:p>
            <a:pPr eaLnBrk="1" hangingPunct="1">
              <a:lnSpc>
                <a:spcPct val="110000"/>
              </a:lnSpc>
              <a:defRPr/>
            </a:pPr>
            <a:r>
              <a:rPr lang="en-US" sz="2400" dirty="0">
                <a:solidFill>
                  <a:schemeClr val="tx2"/>
                </a:solidFill>
                <a:effectLst>
                  <a:outerShdw blurRad="38100" dist="38100" dir="2700000" algn="tl">
                    <a:srgbClr val="000000"/>
                  </a:outerShdw>
                </a:effectLst>
                <a:latin typeface="Arial" charset="0"/>
              </a:rPr>
              <a:t/>
            </a:r>
            <a:br>
              <a:rPr lang="en-US" sz="2400" dirty="0">
                <a:solidFill>
                  <a:schemeClr val="tx2"/>
                </a:solidFill>
                <a:effectLst>
                  <a:outerShdw blurRad="38100" dist="38100" dir="2700000" algn="tl">
                    <a:srgbClr val="000000"/>
                  </a:outerShdw>
                </a:effectLst>
                <a:latin typeface="Arial" charset="0"/>
              </a:rPr>
            </a:br>
            <a:r>
              <a:rPr lang="en-US" sz="2400" dirty="0">
                <a:solidFill>
                  <a:schemeClr val="tx2"/>
                </a:solidFill>
                <a:effectLst>
                  <a:outerShdw blurRad="38100" dist="38100" dir="2700000" algn="tl">
                    <a:srgbClr val="000000"/>
                  </a:outerShdw>
                </a:effectLst>
                <a:latin typeface="Arial" charset="0"/>
              </a:rPr>
              <a:t/>
            </a:r>
            <a:br>
              <a:rPr lang="en-US" sz="2400" dirty="0">
                <a:solidFill>
                  <a:schemeClr val="tx2"/>
                </a:solidFill>
                <a:effectLst>
                  <a:outerShdw blurRad="38100" dist="38100" dir="2700000" algn="tl">
                    <a:srgbClr val="000000"/>
                  </a:outerShdw>
                </a:effectLst>
                <a:latin typeface="Arial" charset="0"/>
              </a:rPr>
            </a:br>
            <a:r>
              <a:rPr lang="en-US" sz="2400" dirty="0">
                <a:solidFill>
                  <a:schemeClr val="tx2"/>
                </a:solidFill>
                <a:effectLst>
                  <a:outerShdw blurRad="38100" dist="38100" dir="2700000" algn="tl">
                    <a:srgbClr val="000000"/>
                  </a:outerShdw>
                </a:effectLst>
                <a:latin typeface="Arial" charset="0"/>
              </a:rPr>
              <a:t/>
            </a:r>
            <a:br>
              <a:rPr lang="en-US" sz="2400" dirty="0">
                <a:solidFill>
                  <a:schemeClr val="tx2"/>
                </a:solidFill>
                <a:effectLst>
                  <a:outerShdw blurRad="38100" dist="38100" dir="2700000" algn="tl">
                    <a:srgbClr val="000000"/>
                  </a:outerShdw>
                </a:effectLst>
                <a:latin typeface="Arial" charset="0"/>
              </a:rPr>
            </a:br>
            <a:r>
              <a:rPr lang="en-US" sz="2400" dirty="0">
                <a:solidFill>
                  <a:srgbClr val="000099"/>
                </a:solidFill>
                <a:effectLst>
                  <a:outerShdw blurRad="38100" dist="38100" dir="2700000" algn="tl">
                    <a:srgbClr val="000000"/>
                  </a:outerShdw>
                </a:effectLst>
                <a:latin typeface="Arial" charset="0"/>
              </a:rPr>
              <a:t>…and MUCH more!</a:t>
            </a:r>
          </a:p>
        </p:txBody>
      </p:sp>
      <p:sp>
        <p:nvSpPr>
          <p:cNvPr id="16391" name="Rectangle 7"/>
          <p:cNvSpPr>
            <a:spLocks noChangeArrowheads="1"/>
          </p:cNvSpPr>
          <p:nvPr/>
        </p:nvSpPr>
        <p:spPr bwMode="auto">
          <a:xfrm>
            <a:off x="6225988" y="5621893"/>
            <a:ext cx="2698936" cy="369332"/>
          </a:xfrm>
          <a:prstGeom prst="rect">
            <a:avLst/>
          </a:prstGeom>
          <a:noFill/>
          <a:ln w="9525">
            <a:noFill/>
            <a:miter lim="800000"/>
            <a:headEnd/>
            <a:tailEnd/>
          </a:ln>
          <a:effectLst/>
        </p:spPr>
        <p:txBody>
          <a:bodyPr wrap="square">
            <a:spAutoFit/>
          </a:bodyPr>
          <a:lstStyle/>
          <a:p>
            <a:pPr algn="ctr">
              <a:defRPr/>
            </a:pPr>
            <a:r>
              <a:rPr lang="en-US" dirty="0">
                <a:solidFill>
                  <a:srgbClr val="000099"/>
                </a:solidFill>
                <a:effectLst>
                  <a:outerShdw blurRad="38100" dist="38100" dir="2700000" algn="tl">
                    <a:srgbClr val="000000"/>
                  </a:outerShdw>
                </a:effectLst>
              </a:rPr>
              <a:t>Join at aapg.org</a:t>
            </a:r>
          </a:p>
        </p:txBody>
      </p:sp>
      <p:pic>
        <p:nvPicPr>
          <p:cNvPr id="4103" name="Picture 7" descr="C:\DOAM\Documents\Professional\AAPG\DistinguishedLecture_2010-2011\Talk\aapg logo colo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157163"/>
            <a:ext cx="11906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4852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4D3DEA6-5B13-44D8-9279-A6069EE297C3}" type="slidenum">
              <a:rPr lang="en-US" smtClean="0"/>
              <a:pPr>
                <a:defRPr/>
              </a:pPr>
              <a:t>49</a:t>
            </a:fld>
            <a:endParaRPr lang="en-US"/>
          </a:p>
        </p:txBody>
      </p:sp>
    </p:spTree>
    <p:extLst>
      <p:ext uri="{BB962C8B-B14F-4D97-AF65-F5344CB8AC3E}">
        <p14:creationId xmlns:p14="http://schemas.microsoft.com/office/powerpoint/2010/main" val="1419267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normAutofit fontScale="90000"/>
          </a:bodyPr>
          <a:lstStyle/>
          <a:p>
            <a:r>
              <a:rPr lang="en-US" b="1" dirty="0" smtClean="0">
                <a:solidFill>
                  <a:srgbClr val="0070C0"/>
                </a:solidFill>
              </a:rPr>
              <a:t>2.4 Million Barrels Per Day Increase in 2 Years!</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b="1" dirty="0" smtClean="0"/>
              <a:t>Put into perspective, that would be like adding the entire daily production of oil in Nigeria (2.4 million bpd in September), and almost as much as adding the entire daily oil production of Mexico (2.56 million bpd) or Kuwait (2.65 million bpd in September) to the US oil supply.</a:t>
            </a:r>
          </a:p>
          <a:p>
            <a:r>
              <a:rPr lang="en-US" sz="1800" b="1" dirty="0" smtClean="0">
                <a:solidFill>
                  <a:srgbClr val="FF0000"/>
                </a:solidFill>
              </a:rPr>
              <a:t>Mark J Perry, Professor of Economics, Flint Campus, University of Michigan</a:t>
            </a:r>
            <a:endParaRPr lang="en-US" sz="1800" b="1" dirty="0">
              <a:solidFill>
                <a:srgbClr val="FF0000"/>
              </a:solidFill>
            </a:endParaRPr>
          </a:p>
        </p:txBody>
      </p:sp>
      <p:sp>
        <p:nvSpPr>
          <p:cNvPr id="4" name="Rectangle 3"/>
          <p:cNvSpPr/>
          <p:nvPr/>
        </p:nvSpPr>
        <p:spPr bwMode="auto">
          <a:xfrm>
            <a:off x="159026" y="6221896"/>
            <a:ext cx="2822713" cy="4373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143932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81" y="213756"/>
            <a:ext cx="8740238" cy="6644243"/>
          </a:xfrm>
        </p:spPr>
        <p:txBody>
          <a:bodyPr/>
          <a:lstStyle/>
          <a:p>
            <a:pPr algn="l"/>
            <a:r>
              <a:rPr lang="en-US" sz="2000" b="1" dirty="0" smtClean="0"/>
              <a:t>Abstract</a:t>
            </a:r>
            <a:r>
              <a:rPr lang="en-US" sz="1800" dirty="0" smtClean="0"/>
              <a:t/>
            </a:r>
            <a:br>
              <a:rPr lang="en-US" sz="1800" dirty="0" smtClean="0"/>
            </a:br>
            <a:r>
              <a:rPr lang="en-US" sz="1800" dirty="0" smtClean="0"/>
              <a:t>In </a:t>
            </a:r>
            <a:r>
              <a:rPr lang="en-US" sz="1800" dirty="0"/>
              <a:t>2010 Senator Bingaman of New Mexico requested that Department of Energy Secretary Steven Chu engage the National Research Council (NRC), the operating arm of the National Academy of Sciences and National Academy of Engineering, to form an ad hoc committee to examine the topic of “Induced Seismicity Potential in Energy Technologies”. The committee of eleven members was formed from a large set of nominees sent to the NRC staff from a spectrum of professionals in academia, government, and industry and was approved by the chair of the NRC. The committee members, each of whom served pro bono for the duration of the project, brought a wide range of expertise to the study including oil and gas exploration and production, geothermal energy, drilling engineering, fluid injection, seismic monitoring and modeling, seismic hazard assessment, </a:t>
            </a:r>
            <a:r>
              <a:rPr lang="en-US" sz="1800" dirty="0" err="1"/>
              <a:t>geomechanics</a:t>
            </a:r>
            <a:r>
              <a:rPr lang="en-US" sz="1800" dirty="0"/>
              <a:t>, mining engineering, fluid-rock interaction, and regulatory oversight, with professional experience derived from academic research, private industry, and government service. During the course of a year, the committee convened five public information-gathering meetings and produced a consensus report that assessed the current situation related to induced seismicity in the United States for various energy technologies including hazards, risks, government roles and responsibilities, proposed research needs and suggestions on how to move forward. The report stands as an example of how a group of objective professionals with varying viewpoints can come to a consensus and produce a useful, scientifically-grounded document to help guide developments with emerging energy technologies.</a:t>
            </a:r>
            <a:br>
              <a:rPr lang="en-US" sz="1800" dirty="0"/>
            </a:br>
            <a:r>
              <a:rPr lang="en-US" sz="1800" dirty="0"/>
              <a:t> </a:t>
            </a:r>
            <a:br>
              <a:rPr lang="en-US" sz="1800" dirty="0"/>
            </a:br>
            <a:endParaRPr lang="en-US" sz="1800" dirty="0"/>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50</a:t>
            </a:fld>
            <a:endParaRPr lang="en-US"/>
          </a:p>
        </p:txBody>
      </p:sp>
    </p:spTree>
    <p:extLst>
      <p:ext uri="{BB962C8B-B14F-4D97-AF65-F5344CB8AC3E}">
        <p14:creationId xmlns:p14="http://schemas.microsoft.com/office/powerpoint/2010/main" val="30394947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1"/>
          </p:nvPr>
        </p:nvSpPr>
        <p:spPr>
          <a:noFill/>
        </p:spPr>
        <p:txBody>
          <a:bodyPr/>
          <a:lstStyle/>
          <a:p>
            <a:fld id="{48898255-BB5F-45C2-9968-8E97D9C81FF1}" type="slidenum">
              <a:rPr lang="en-US" smtClean="0"/>
              <a:pPr/>
              <a:t>51</a:t>
            </a:fld>
            <a:endParaRPr lang="en-US" smtClean="0"/>
          </a:p>
        </p:txBody>
      </p:sp>
      <p:sp>
        <p:nvSpPr>
          <p:cNvPr id="8195" name="Rectangle 4"/>
          <p:cNvSpPr>
            <a:spLocks noChangeArrowheads="1"/>
          </p:cNvSpPr>
          <p:nvPr/>
        </p:nvSpPr>
        <p:spPr bwMode="auto">
          <a:xfrm>
            <a:off x="1028700" y="300038"/>
            <a:ext cx="6851650" cy="519112"/>
          </a:xfrm>
          <a:prstGeom prst="rect">
            <a:avLst/>
          </a:prstGeom>
          <a:noFill/>
          <a:ln w="9525">
            <a:noFill/>
            <a:miter lim="800000"/>
            <a:headEnd/>
            <a:tailEnd/>
          </a:ln>
        </p:spPr>
        <p:txBody>
          <a:bodyPr>
            <a:spAutoFit/>
          </a:bodyPr>
          <a:lstStyle/>
          <a:p>
            <a:pPr algn="ctr"/>
            <a:r>
              <a:rPr lang="en-US" sz="2800" b="1">
                <a:solidFill>
                  <a:schemeClr val="accent2"/>
                </a:solidFill>
              </a:rPr>
              <a:t>Study Process</a:t>
            </a:r>
          </a:p>
        </p:txBody>
      </p:sp>
      <p:sp>
        <p:nvSpPr>
          <p:cNvPr id="8196" name="Rectangle 181"/>
          <p:cNvSpPr>
            <a:spLocks noChangeAspect="1" noChangeArrowheads="1"/>
          </p:cNvSpPr>
          <p:nvPr/>
        </p:nvSpPr>
        <p:spPr bwMode="auto">
          <a:xfrm>
            <a:off x="298450" y="3089275"/>
            <a:ext cx="1322388" cy="554038"/>
          </a:xfrm>
          <a:prstGeom prst="rect">
            <a:avLst/>
          </a:prstGeom>
          <a:noFill/>
          <a:ln w="9525">
            <a:solidFill>
              <a:schemeClr val="accent2"/>
            </a:solidFill>
            <a:miter lim="800000"/>
            <a:headEnd/>
            <a:tailEnd/>
          </a:ln>
        </p:spPr>
        <p:txBody>
          <a:bodyPr>
            <a:spAutoFit/>
          </a:bodyPr>
          <a:lstStyle/>
          <a:p>
            <a:pPr algn="ctr">
              <a:buClr>
                <a:schemeClr val="accent2"/>
              </a:buClr>
              <a:buFont typeface="Wingdings" charset="2"/>
              <a:buNone/>
            </a:pPr>
            <a:r>
              <a:rPr lang="en-US" sz="1000">
                <a:latin typeface="Tahoma" charset="0"/>
              </a:rPr>
              <a:t>Meeting 1</a:t>
            </a:r>
          </a:p>
          <a:p>
            <a:pPr algn="ctr">
              <a:buClr>
                <a:schemeClr val="accent2"/>
              </a:buClr>
              <a:buFont typeface="Wingdings" charset="2"/>
              <a:buNone/>
            </a:pPr>
            <a:r>
              <a:rPr lang="en-US" sz="1000">
                <a:latin typeface="Tahoma" charset="0"/>
              </a:rPr>
              <a:t>Washington, DC</a:t>
            </a:r>
          </a:p>
          <a:p>
            <a:pPr algn="ctr">
              <a:buClr>
                <a:schemeClr val="accent2"/>
              </a:buClr>
              <a:buFont typeface="Wingdings" charset="2"/>
              <a:buNone/>
            </a:pPr>
            <a:r>
              <a:rPr lang="en-US" sz="1000">
                <a:latin typeface="Tahoma" charset="0"/>
              </a:rPr>
              <a:t>Overview</a:t>
            </a:r>
          </a:p>
        </p:txBody>
      </p:sp>
      <p:sp>
        <p:nvSpPr>
          <p:cNvPr id="8197" name="Text Box 199"/>
          <p:cNvSpPr txBox="1">
            <a:spLocks noChangeAspect="1" noChangeArrowheads="1"/>
          </p:cNvSpPr>
          <p:nvPr/>
        </p:nvSpPr>
        <p:spPr bwMode="auto">
          <a:xfrm rot="5400000">
            <a:off x="2211387" y="1611313"/>
            <a:ext cx="1274763" cy="274638"/>
          </a:xfrm>
          <a:prstGeom prst="rect">
            <a:avLst/>
          </a:prstGeom>
          <a:noFill/>
          <a:ln w="9525">
            <a:noFill/>
            <a:miter lim="800000"/>
            <a:headEnd/>
            <a:tailEnd/>
          </a:ln>
        </p:spPr>
        <p:txBody>
          <a:bodyPr>
            <a:spAutoFit/>
          </a:bodyPr>
          <a:lstStyle/>
          <a:p>
            <a:pPr>
              <a:spcBef>
                <a:spcPct val="50000"/>
              </a:spcBef>
            </a:pPr>
            <a:r>
              <a:rPr lang="en-US" sz="1200">
                <a:cs typeface="Arial" charset="0"/>
              </a:rPr>
              <a:t>Mid September </a:t>
            </a:r>
          </a:p>
        </p:txBody>
      </p:sp>
      <p:sp>
        <p:nvSpPr>
          <p:cNvPr id="8198" name="Text Box 200"/>
          <p:cNvSpPr txBox="1">
            <a:spLocks noChangeAspect="1" noChangeArrowheads="1"/>
          </p:cNvSpPr>
          <p:nvPr/>
        </p:nvSpPr>
        <p:spPr bwMode="auto">
          <a:xfrm rot="5400000">
            <a:off x="1640681" y="1861344"/>
            <a:ext cx="841375" cy="274638"/>
          </a:xfrm>
          <a:prstGeom prst="rect">
            <a:avLst/>
          </a:prstGeom>
          <a:noFill/>
          <a:ln w="9525">
            <a:noFill/>
            <a:miter lim="800000"/>
            <a:headEnd/>
            <a:tailEnd/>
          </a:ln>
        </p:spPr>
        <p:txBody>
          <a:bodyPr>
            <a:spAutoFit/>
          </a:bodyPr>
          <a:lstStyle/>
          <a:p>
            <a:pPr>
              <a:spcBef>
                <a:spcPct val="50000"/>
              </a:spcBef>
            </a:pPr>
            <a:r>
              <a:rPr lang="en-US" sz="1200">
                <a:cs typeface="Arial" charset="0"/>
              </a:rPr>
              <a:t>Mid July</a:t>
            </a:r>
          </a:p>
        </p:txBody>
      </p:sp>
      <p:sp>
        <p:nvSpPr>
          <p:cNvPr id="8199" name="Line 122"/>
          <p:cNvSpPr>
            <a:spLocks noChangeAspect="1" noChangeShapeType="1"/>
          </p:cNvSpPr>
          <p:nvPr/>
        </p:nvSpPr>
        <p:spPr bwMode="auto">
          <a:xfrm flipV="1">
            <a:off x="836613" y="2371725"/>
            <a:ext cx="5757862" cy="0"/>
          </a:xfrm>
          <a:prstGeom prst="line">
            <a:avLst/>
          </a:prstGeom>
          <a:noFill/>
          <a:ln w="38100">
            <a:solidFill>
              <a:schemeClr val="tx1"/>
            </a:solidFill>
            <a:round/>
            <a:headEnd/>
            <a:tailEnd/>
          </a:ln>
        </p:spPr>
        <p:txBody>
          <a:bodyPr/>
          <a:lstStyle/>
          <a:p>
            <a:endParaRPr lang="en-US"/>
          </a:p>
        </p:txBody>
      </p:sp>
      <p:sp>
        <p:nvSpPr>
          <p:cNvPr id="8200" name="AutoShape 130"/>
          <p:cNvSpPr>
            <a:spLocks noChangeAspect="1" noChangeArrowheads="1"/>
          </p:cNvSpPr>
          <p:nvPr/>
        </p:nvSpPr>
        <p:spPr bwMode="auto">
          <a:xfrm flipV="1">
            <a:off x="1893888" y="2322513"/>
            <a:ext cx="74612" cy="96837"/>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01" name="AutoShape 131"/>
          <p:cNvSpPr>
            <a:spLocks noChangeAspect="1" noChangeArrowheads="1"/>
          </p:cNvSpPr>
          <p:nvPr/>
        </p:nvSpPr>
        <p:spPr bwMode="auto">
          <a:xfrm flipV="1">
            <a:off x="2259013" y="2322513"/>
            <a:ext cx="74612" cy="96837"/>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02" name="AutoShape 132"/>
          <p:cNvSpPr>
            <a:spLocks noChangeAspect="1" noChangeArrowheads="1"/>
          </p:cNvSpPr>
          <p:nvPr/>
        </p:nvSpPr>
        <p:spPr bwMode="auto">
          <a:xfrm flipV="1">
            <a:off x="2619375" y="2317750"/>
            <a:ext cx="73025" cy="95250"/>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03" name="AutoShape 136"/>
          <p:cNvSpPr>
            <a:spLocks noChangeAspect="1" noChangeArrowheads="1"/>
          </p:cNvSpPr>
          <p:nvPr/>
        </p:nvSpPr>
        <p:spPr bwMode="auto">
          <a:xfrm flipV="1">
            <a:off x="1162050" y="2322513"/>
            <a:ext cx="73025" cy="96837"/>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04" name="AutoShape 137"/>
          <p:cNvSpPr>
            <a:spLocks noChangeAspect="1" noChangeArrowheads="1"/>
          </p:cNvSpPr>
          <p:nvPr/>
        </p:nvSpPr>
        <p:spPr bwMode="auto">
          <a:xfrm flipV="1">
            <a:off x="798513" y="2322513"/>
            <a:ext cx="74612" cy="96837"/>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05" name="AutoShape 133"/>
          <p:cNvSpPr>
            <a:spLocks noChangeAspect="1" noChangeArrowheads="1"/>
          </p:cNvSpPr>
          <p:nvPr/>
        </p:nvSpPr>
        <p:spPr bwMode="auto">
          <a:xfrm flipV="1">
            <a:off x="3705225" y="2322513"/>
            <a:ext cx="74613" cy="96837"/>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06" name="AutoShape 134"/>
          <p:cNvSpPr>
            <a:spLocks noChangeAspect="1" noChangeArrowheads="1"/>
          </p:cNvSpPr>
          <p:nvPr/>
        </p:nvSpPr>
        <p:spPr bwMode="auto">
          <a:xfrm flipV="1">
            <a:off x="4075113" y="2322513"/>
            <a:ext cx="74612" cy="96837"/>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07" name="AutoShape 135"/>
          <p:cNvSpPr>
            <a:spLocks noChangeAspect="1" noChangeArrowheads="1"/>
          </p:cNvSpPr>
          <p:nvPr/>
        </p:nvSpPr>
        <p:spPr bwMode="auto">
          <a:xfrm flipV="1">
            <a:off x="4435475" y="2319338"/>
            <a:ext cx="73025" cy="96837"/>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08" name="AutoShape 141"/>
          <p:cNvSpPr>
            <a:spLocks noChangeAspect="1" noChangeArrowheads="1"/>
          </p:cNvSpPr>
          <p:nvPr/>
        </p:nvSpPr>
        <p:spPr bwMode="auto">
          <a:xfrm flipV="1">
            <a:off x="5160963" y="2322513"/>
            <a:ext cx="74612" cy="95250"/>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09" name="AutoShape 142"/>
          <p:cNvSpPr>
            <a:spLocks noChangeAspect="1" noChangeArrowheads="1"/>
          </p:cNvSpPr>
          <p:nvPr/>
        </p:nvSpPr>
        <p:spPr bwMode="auto">
          <a:xfrm flipV="1">
            <a:off x="4799013" y="2320925"/>
            <a:ext cx="73025" cy="95250"/>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10" name="AutoShape 152"/>
          <p:cNvSpPr>
            <a:spLocks noChangeAspect="1" noChangeArrowheads="1"/>
          </p:cNvSpPr>
          <p:nvPr/>
        </p:nvSpPr>
        <p:spPr bwMode="auto">
          <a:xfrm flipV="1">
            <a:off x="2986088" y="2317750"/>
            <a:ext cx="74612" cy="96838"/>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11" name="AutoShape 153"/>
          <p:cNvSpPr>
            <a:spLocks noChangeAspect="1" noChangeArrowheads="1"/>
          </p:cNvSpPr>
          <p:nvPr/>
        </p:nvSpPr>
        <p:spPr bwMode="auto">
          <a:xfrm flipV="1">
            <a:off x="3346450" y="2317750"/>
            <a:ext cx="73025" cy="95250"/>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12" name="AutoShape 156"/>
          <p:cNvSpPr>
            <a:spLocks noChangeAspect="1" noChangeArrowheads="1"/>
          </p:cNvSpPr>
          <p:nvPr/>
        </p:nvSpPr>
        <p:spPr bwMode="auto">
          <a:xfrm flipV="1">
            <a:off x="5526088" y="2322513"/>
            <a:ext cx="73025" cy="96837"/>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13" name="AutoShape 157"/>
          <p:cNvSpPr>
            <a:spLocks noChangeAspect="1" noChangeArrowheads="1"/>
          </p:cNvSpPr>
          <p:nvPr/>
        </p:nvSpPr>
        <p:spPr bwMode="auto">
          <a:xfrm flipV="1">
            <a:off x="5889625" y="2316163"/>
            <a:ext cx="71438" cy="100012"/>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14" name="AutoShape 158"/>
          <p:cNvSpPr>
            <a:spLocks noChangeAspect="1" noChangeArrowheads="1"/>
          </p:cNvSpPr>
          <p:nvPr/>
        </p:nvSpPr>
        <p:spPr bwMode="auto">
          <a:xfrm flipV="1">
            <a:off x="6254750" y="2324100"/>
            <a:ext cx="74613" cy="93663"/>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15" name="AutoShape 165"/>
          <p:cNvSpPr>
            <a:spLocks noChangeAspect="1" noChangeArrowheads="1"/>
          </p:cNvSpPr>
          <p:nvPr/>
        </p:nvSpPr>
        <p:spPr bwMode="auto">
          <a:xfrm flipV="1">
            <a:off x="1525588" y="2317750"/>
            <a:ext cx="74612" cy="96838"/>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216" name="Text Box 218"/>
          <p:cNvSpPr txBox="1">
            <a:spLocks noChangeAspect="1" noChangeArrowheads="1"/>
          </p:cNvSpPr>
          <p:nvPr/>
        </p:nvSpPr>
        <p:spPr bwMode="auto">
          <a:xfrm rot="5400000">
            <a:off x="2953545" y="1596231"/>
            <a:ext cx="1370012" cy="276225"/>
          </a:xfrm>
          <a:prstGeom prst="rect">
            <a:avLst/>
          </a:prstGeom>
          <a:noFill/>
          <a:ln w="9525">
            <a:noFill/>
            <a:miter lim="800000"/>
            <a:headEnd/>
            <a:tailEnd/>
          </a:ln>
        </p:spPr>
        <p:txBody>
          <a:bodyPr>
            <a:spAutoFit/>
          </a:bodyPr>
          <a:lstStyle/>
          <a:p>
            <a:pPr>
              <a:spcBef>
                <a:spcPct val="50000"/>
              </a:spcBef>
            </a:pPr>
            <a:r>
              <a:rPr lang="en-US" sz="1200">
                <a:cs typeface="Arial" charset="0"/>
              </a:rPr>
              <a:t>Early November</a:t>
            </a:r>
          </a:p>
        </p:txBody>
      </p:sp>
      <p:sp>
        <p:nvSpPr>
          <p:cNvPr id="8217" name="Rectangle 219"/>
          <p:cNvSpPr>
            <a:spLocks noChangeArrowheads="1"/>
          </p:cNvSpPr>
          <p:nvPr/>
        </p:nvSpPr>
        <p:spPr bwMode="auto">
          <a:xfrm>
            <a:off x="1985963" y="2324100"/>
            <a:ext cx="136525" cy="88900"/>
          </a:xfrm>
          <a:prstGeom prst="rect">
            <a:avLst/>
          </a:prstGeom>
          <a:solidFill>
            <a:schemeClr val="accent2"/>
          </a:solidFill>
          <a:ln w="9525">
            <a:solidFill>
              <a:schemeClr val="accent2"/>
            </a:solidFill>
            <a:miter lim="800000"/>
            <a:headEnd/>
            <a:tailEnd/>
          </a:ln>
        </p:spPr>
        <p:txBody>
          <a:bodyPr wrap="none" anchor="ctr"/>
          <a:lstStyle/>
          <a:p>
            <a:pPr algn="ctr"/>
            <a:endParaRPr lang="en-US"/>
          </a:p>
        </p:txBody>
      </p:sp>
      <p:sp>
        <p:nvSpPr>
          <p:cNvPr id="8218" name="Text Box 222"/>
          <p:cNvSpPr txBox="1">
            <a:spLocks noChangeArrowheads="1"/>
          </p:cNvSpPr>
          <p:nvPr/>
        </p:nvSpPr>
        <p:spPr bwMode="auto">
          <a:xfrm>
            <a:off x="1503363" y="2497138"/>
            <a:ext cx="922337" cy="554037"/>
          </a:xfrm>
          <a:prstGeom prst="rect">
            <a:avLst/>
          </a:prstGeom>
          <a:noFill/>
          <a:ln w="9525">
            <a:solidFill>
              <a:schemeClr val="accent2"/>
            </a:solidFill>
            <a:miter lim="800000"/>
            <a:headEnd/>
            <a:tailEnd/>
          </a:ln>
        </p:spPr>
        <p:txBody>
          <a:bodyPr>
            <a:spAutoFit/>
          </a:bodyPr>
          <a:lstStyle/>
          <a:p>
            <a:pPr algn="ctr"/>
            <a:r>
              <a:rPr lang="en-US" sz="1000">
                <a:latin typeface="Tahoma" charset="0"/>
              </a:rPr>
              <a:t>Meeting 2</a:t>
            </a:r>
          </a:p>
          <a:p>
            <a:pPr algn="ctr"/>
            <a:r>
              <a:rPr lang="en-US" sz="1000">
                <a:latin typeface="Tahoma" charset="0"/>
              </a:rPr>
              <a:t>Geysers (CA)</a:t>
            </a:r>
          </a:p>
          <a:p>
            <a:pPr algn="ctr"/>
            <a:r>
              <a:rPr lang="en-US" sz="1000">
                <a:latin typeface="Tahoma" charset="0"/>
              </a:rPr>
              <a:t>Geothermal</a:t>
            </a:r>
          </a:p>
        </p:txBody>
      </p:sp>
      <p:sp>
        <p:nvSpPr>
          <p:cNvPr id="8219" name="Text Box 223"/>
          <p:cNvSpPr txBox="1">
            <a:spLocks noChangeArrowheads="1"/>
          </p:cNvSpPr>
          <p:nvPr/>
        </p:nvSpPr>
        <p:spPr bwMode="auto">
          <a:xfrm>
            <a:off x="2516188" y="2555875"/>
            <a:ext cx="962025" cy="860425"/>
          </a:xfrm>
          <a:prstGeom prst="rect">
            <a:avLst/>
          </a:prstGeom>
          <a:noFill/>
          <a:ln w="9525">
            <a:solidFill>
              <a:schemeClr val="accent2"/>
            </a:solidFill>
            <a:miter lim="800000"/>
            <a:headEnd/>
            <a:tailEnd/>
          </a:ln>
        </p:spPr>
        <p:txBody>
          <a:bodyPr>
            <a:spAutoFit/>
          </a:bodyPr>
          <a:lstStyle/>
          <a:p>
            <a:pPr algn="ctr"/>
            <a:r>
              <a:rPr lang="en-US" sz="1000">
                <a:latin typeface="Tahoma" charset="0"/>
              </a:rPr>
              <a:t>Meeting 4</a:t>
            </a:r>
          </a:p>
          <a:p>
            <a:pPr algn="ctr"/>
            <a:r>
              <a:rPr lang="en-US" sz="1000">
                <a:latin typeface="Tahoma" charset="0"/>
              </a:rPr>
              <a:t>Dallas, TX</a:t>
            </a:r>
          </a:p>
          <a:p>
            <a:pPr algn="ctr"/>
            <a:r>
              <a:rPr lang="en-US" sz="1000">
                <a:latin typeface="Tahoma" charset="0"/>
              </a:rPr>
              <a:t>Oil and gas, waste water disposal</a:t>
            </a:r>
          </a:p>
        </p:txBody>
      </p:sp>
      <p:sp>
        <p:nvSpPr>
          <p:cNvPr id="8220" name="Text Box 224"/>
          <p:cNvSpPr txBox="1">
            <a:spLocks noChangeArrowheads="1"/>
          </p:cNvSpPr>
          <p:nvPr/>
        </p:nvSpPr>
        <p:spPr bwMode="auto">
          <a:xfrm>
            <a:off x="3527425" y="2495550"/>
            <a:ext cx="904875" cy="554038"/>
          </a:xfrm>
          <a:prstGeom prst="rect">
            <a:avLst/>
          </a:prstGeom>
          <a:solidFill>
            <a:schemeClr val="bg1"/>
          </a:solidFill>
          <a:ln w="9525">
            <a:solidFill>
              <a:schemeClr val="accent2"/>
            </a:solidFill>
            <a:miter lim="800000"/>
            <a:headEnd/>
            <a:tailEnd/>
          </a:ln>
        </p:spPr>
        <p:txBody>
          <a:bodyPr>
            <a:spAutoFit/>
          </a:bodyPr>
          <a:lstStyle/>
          <a:p>
            <a:pPr algn="ctr"/>
            <a:r>
              <a:rPr lang="en-US" sz="1000">
                <a:latin typeface="Tahoma" charset="0"/>
              </a:rPr>
              <a:t>Meeting 5</a:t>
            </a:r>
          </a:p>
          <a:p>
            <a:pPr algn="ctr"/>
            <a:r>
              <a:rPr lang="en-US" sz="1000">
                <a:latin typeface="Tahoma" charset="0"/>
              </a:rPr>
              <a:t>Writing mtg</a:t>
            </a:r>
          </a:p>
          <a:p>
            <a:pPr algn="ctr"/>
            <a:r>
              <a:rPr lang="en-US" sz="1000">
                <a:latin typeface="Tahoma" charset="0"/>
              </a:rPr>
              <a:t>DC</a:t>
            </a:r>
          </a:p>
        </p:txBody>
      </p:sp>
      <p:sp>
        <p:nvSpPr>
          <p:cNvPr id="8221" name="Line 225"/>
          <p:cNvSpPr>
            <a:spLocks noChangeShapeType="1"/>
          </p:cNvSpPr>
          <p:nvPr/>
        </p:nvSpPr>
        <p:spPr bwMode="auto">
          <a:xfrm>
            <a:off x="2063750" y="2381250"/>
            <a:ext cx="0" cy="114300"/>
          </a:xfrm>
          <a:prstGeom prst="line">
            <a:avLst/>
          </a:prstGeom>
          <a:noFill/>
          <a:ln w="9525">
            <a:solidFill>
              <a:schemeClr val="accent2"/>
            </a:solidFill>
            <a:round/>
            <a:headEnd/>
            <a:tailEnd/>
          </a:ln>
        </p:spPr>
        <p:txBody>
          <a:bodyPr/>
          <a:lstStyle/>
          <a:p>
            <a:endParaRPr lang="en-US"/>
          </a:p>
        </p:txBody>
      </p:sp>
      <p:sp>
        <p:nvSpPr>
          <p:cNvPr id="8222" name="Line 226"/>
          <p:cNvSpPr>
            <a:spLocks noChangeShapeType="1"/>
          </p:cNvSpPr>
          <p:nvPr/>
        </p:nvSpPr>
        <p:spPr bwMode="auto">
          <a:xfrm flipH="1">
            <a:off x="2832100" y="2420938"/>
            <a:ext cx="1588" cy="133350"/>
          </a:xfrm>
          <a:prstGeom prst="line">
            <a:avLst/>
          </a:prstGeom>
          <a:noFill/>
          <a:ln w="9525">
            <a:solidFill>
              <a:schemeClr val="accent2"/>
            </a:solidFill>
            <a:round/>
            <a:headEnd/>
            <a:tailEnd/>
          </a:ln>
        </p:spPr>
        <p:txBody>
          <a:bodyPr/>
          <a:lstStyle/>
          <a:p>
            <a:endParaRPr lang="en-US"/>
          </a:p>
        </p:txBody>
      </p:sp>
      <p:sp>
        <p:nvSpPr>
          <p:cNvPr id="8223" name="Line 227"/>
          <p:cNvSpPr>
            <a:spLocks noChangeShapeType="1"/>
          </p:cNvSpPr>
          <p:nvPr/>
        </p:nvSpPr>
        <p:spPr bwMode="auto">
          <a:xfrm>
            <a:off x="3633788" y="2405063"/>
            <a:ext cx="1587" cy="90487"/>
          </a:xfrm>
          <a:prstGeom prst="line">
            <a:avLst/>
          </a:prstGeom>
          <a:noFill/>
          <a:ln w="9525">
            <a:solidFill>
              <a:schemeClr val="accent2"/>
            </a:solidFill>
            <a:round/>
            <a:headEnd/>
            <a:tailEnd/>
          </a:ln>
        </p:spPr>
        <p:txBody>
          <a:bodyPr/>
          <a:lstStyle/>
          <a:p>
            <a:endParaRPr lang="en-US"/>
          </a:p>
        </p:txBody>
      </p:sp>
      <p:sp>
        <p:nvSpPr>
          <p:cNvPr id="8224" name="Rectangle 229"/>
          <p:cNvSpPr>
            <a:spLocks noChangeArrowheads="1"/>
          </p:cNvSpPr>
          <p:nvPr/>
        </p:nvSpPr>
        <p:spPr bwMode="auto">
          <a:xfrm>
            <a:off x="2768600" y="2325688"/>
            <a:ext cx="136525" cy="889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8225" name="Rectangle 230"/>
          <p:cNvSpPr>
            <a:spLocks noChangeArrowheads="1"/>
          </p:cNvSpPr>
          <p:nvPr/>
        </p:nvSpPr>
        <p:spPr bwMode="auto">
          <a:xfrm>
            <a:off x="3560763" y="2317750"/>
            <a:ext cx="136525" cy="889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8226" name="Rectangle 235"/>
          <p:cNvSpPr>
            <a:spLocks noChangeAspect="1" noChangeArrowheads="1"/>
          </p:cNvSpPr>
          <p:nvPr/>
        </p:nvSpPr>
        <p:spPr bwMode="auto">
          <a:xfrm>
            <a:off x="4618038" y="2573338"/>
            <a:ext cx="885825" cy="554037"/>
          </a:xfrm>
          <a:prstGeom prst="rect">
            <a:avLst/>
          </a:prstGeom>
          <a:noFill/>
          <a:ln w="9525">
            <a:solidFill>
              <a:srgbClr val="FF0000"/>
            </a:solidFill>
            <a:miter lim="800000"/>
            <a:headEnd/>
            <a:tailEnd/>
          </a:ln>
        </p:spPr>
        <p:txBody>
          <a:bodyPr>
            <a:spAutoFit/>
          </a:bodyPr>
          <a:lstStyle/>
          <a:p>
            <a:pPr algn="ctr">
              <a:buClr>
                <a:schemeClr val="accent2"/>
              </a:buClr>
              <a:buFont typeface="Wingdings" charset="2"/>
              <a:buNone/>
            </a:pPr>
            <a:r>
              <a:rPr lang="en-US" sz="1000">
                <a:latin typeface="Tahoma" charset="0"/>
              </a:rPr>
              <a:t>Report to external review</a:t>
            </a:r>
          </a:p>
        </p:txBody>
      </p:sp>
      <p:sp>
        <p:nvSpPr>
          <p:cNvPr id="8227" name="Rectangle 239"/>
          <p:cNvSpPr>
            <a:spLocks noChangeAspect="1" noChangeArrowheads="1"/>
          </p:cNvSpPr>
          <p:nvPr/>
        </p:nvSpPr>
        <p:spPr bwMode="auto">
          <a:xfrm>
            <a:off x="5608638" y="2578100"/>
            <a:ext cx="954087" cy="554038"/>
          </a:xfrm>
          <a:prstGeom prst="rect">
            <a:avLst/>
          </a:prstGeom>
          <a:noFill/>
          <a:ln w="6350">
            <a:solidFill>
              <a:srgbClr val="FF0000"/>
            </a:solidFill>
            <a:miter lim="800000"/>
            <a:headEnd/>
            <a:tailEnd/>
          </a:ln>
        </p:spPr>
        <p:txBody>
          <a:bodyPr>
            <a:spAutoFit/>
          </a:bodyPr>
          <a:lstStyle/>
          <a:p>
            <a:pPr algn="ctr">
              <a:buClr>
                <a:schemeClr val="accent2"/>
              </a:buClr>
              <a:buFont typeface="Wingdings" charset="2"/>
              <a:buNone/>
            </a:pPr>
            <a:r>
              <a:rPr lang="en-US" sz="1000">
                <a:latin typeface="Tahoma" charset="0"/>
              </a:rPr>
              <a:t>Briefings &amp; public release</a:t>
            </a:r>
          </a:p>
          <a:p>
            <a:pPr algn="ctr">
              <a:buClr>
                <a:schemeClr val="accent2"/>
              </a:buClr>
              <a:buFont typeface="Wingdings" charset="2"/>
              <a:buNone/>
            </a:pPr>
            <a:r>
              <a:rPr lang="en-US" sz="1000">
                <a:latin typeface="Tahoma" charset="0"/>
              </a:rPr>
              <a:t>June 15</a:t>
            </a:r>
          </a:p>
        </p:txBody>
      </p:sp>
      <p:sp>
        <p:nvSpPr>
          <p:cNvPr id="8228" name="Text Box 240"/>
          <p:cNvSpPr txBox="1">
            <a:spLocks noChangeAspect="1" noChangeArrowheads="1"/>
          </p:cNvSpPr>
          <p:nvPr/>
        </p:nvSpPr>
        <p:spPr bwMode="auto">
          <a:xfrm rot="5400000">
            <a:off x="4868069" y="1818481"/>
            <a:ext cx="882650" cy="274638"/>
          </a:xfrm>
          <a:prstGeom prst="rect">
            <a:avLst/>
          </a:prstGeom>
          <a:noFill/>
          <a:ln w="9525">
            <a:noFill/>
            <a:miter lim="800000"/>
            <a:headEnd/>
            <a:tailEnd/>
          </a:ln>
        </p:spPr>
        <p:txBody>
          <a:bodyPr>
            <a:spAutoFit/>
          </a:bodyPr>
          <a:lstStyle/>
          <a:p>
            <a:pPr>
              <a:spcBef>
                <a:spcPct val="50000"/>
              </a:spcBef>
            </a:pPr>
            <a:r>
              <a:rPr lang="en-US" sz="1200">
                <a:cs typeface="Arial" charset="0"/>
              </a:rPr>
              <a:t>Early April </a:t>
            </a:r>
          </a:p>
        </p:txBody>
      </p:sp>
      <p:sp>
        <p:nvSpPr>
          <p:cNvPr id="8229" name="Line 241"/>
          <p:cNvSpPr>
            <a:spLocks noChangeShapeType="1"/>
          </p:cNvSpPr>
          <p:nvPr/>
        </p:nvSpPr>
        <p:spPr bwMode="auto">
          <a:xfrm flipV="1">
            <a:off x="6043613" y="2403475"/>
            <a:ext cx="0" cy="173038"/>
          </a:xfrm>
          <a:prstGeom prst="line">
            <a:avLst/>
          </a:prstGeom>
          <a:noFill/>
          <a:ln w="6350">
            <a:solidFill>
              <a:srgbClr val="FF0000"/>
            </a:solidFill>
            <a:round/>
            <a:headEnd/>
            <a:tailEnd/>
          </a:ln>
        </p:spPr>
        <p:txBody>
          <a:bodyPr/>
          <a:lstStyle/>
          <a:p>
            <a:endParaRPr lang="en-US"/>
          </a:p>
        </p:txBody>
      </p:sp>
      <p:sp>
        <p:nvSpPr>
          <p:cNvPr id="8230" name="Line 248"/>
          <p:cNvSpPr>
            <a:spLocks noChangeShapeType="1"/>
          </p:cNvSpPr>
          <p:nvPr/>
        </p:nvSpPr>
        <p:spPr bwMode="auto">
          <a:xfrm>
            <a:off x="6575425" y="2370138"/>
            <a:ext cx="166688" cy="0"/>
          </a:xfrm>
          <a:prstGeom prst="line">
            <a:avLst/>
          </a:prstGeom>
          <a:noFill/>
          <a:ln w="57150">
            <a:solidFill>
              <a:schemeClr val="tx1"/>
            </a:solidFill>
            <a:round/>
            <a:headEnd/>
            <a:tailEnd type="triangle" w="med" len="med"/>
          </a:ln>
        </p:spPr>
        <p:txBody>
          <a:bodyPr/>
          <a:lstStyle/>
          <a:p>
            <a:endParaRPr lang="en-US"/>
          </a:p>
        </p:txBody>
      </p:sp>
      <p:sp>
        <p:nvSpPr>
          <p:cNvPr id="8231" name="Rectangle 253"/>
          <p:cNvSpPr>
            <a:spLocks noChangeArrowheads="1"/>
          </p:cNvSpPr>
          <p:nvPr/>
        </p:nvSpPr>
        <p:spPr bwMode="auto">
          <a:xfrm>
            <a:off x="5980113" y="2332038"/>
            <a:ext cx="146050" cy="88900"/>
          </a:xfrm>
          <a:prstGeom prst="rect">
            <a:avLst/>
          </a:prstGeom>
          <a:solidFill>
            <a:srgbClr val="FF0000"/>
          </a:solidFill>
          <a:ln w="9525">
            <a:solidFill>
              <a:schemeClr val="accent2"/>
            </a:solidFill>
            <a:miter lim="800000"/>
            <a:headEnd/>
            <a:tailEnd/>
          </a:ln>
        </p:spPr>
        <p:txBody>
          <a:bodyPr wrap="none" anchor="ctr"/>
          <a:lstStyle/>
          <a:p>
            <a:endParaRPr lang="en-US"/>
          </a:p>
        </p:txBody>
      </p:sp>
      <p:sp>
        <p:nvSpPr>
          <p:cNvPr id="8232" name="Text Box 254"/>
          <p:cNvSpPr txBox="1">
            <a:spLocks noChangeAspect="1" noChangeArrowheads="1"/>
          </p:cNvSpPr>
          <p:nvPr/>
        </p:nvSpPr>
        <p:spPr bwMode="auto">
          <a:xfrm rot="5400000">
            <a:off x="1989138" y="1719262"/>
            <a:ext cx="966788" cy="277813"/>
          </a:xfrm>
          <a:prstGeom prst="rect">
            <a:avLst/>
          </a:prstGeom>
          <a:noFill/>
          <a:ln w="9525">
            <a:noFill/>
            <a:miter lim="800000"/>
            <a:headEnd/>
            <a:tailEnd/>
          </a:ln>
        </p:spPr>
        <p:txBody>
          <a:bodyPr>
            <a:spAutoFit/>
          </a:bodyPr>
          <a:lstStyle/>
          <a:p>
            <a:pPr>
              <a:spcBef>
                <a:spcPct val="50000"/>
              </a:spcBef>
            </a:pPr>
            <a:r>
              <a:rPr lang="en-US" sz="1200">
                <a:cs typeface="Arial" charset="0"/>
              </a:rPr>
              <a:t>Mid August</a:t>
            </a:r>
          </a:p>
        </p:txBody>
      </p:sp>
      <p:sp>
        <p:nvSpPr>
          <p:cNvPr id="8233" name="Rectangle 255"/>
          <p:cNvSpPr>
            <a:spLocks noChangeArrowheads="1"/>
          </p:cNvSpPr>
          <p:nvPr/>
        </p:nvSpPr>
        <p:spPr bwMode="auto">
          <a:xfrm>
            <a:off x="1044575" y="2335213"/>
            <a:ext cx="136525" cy="88900"/>
          </a:xfrm>
          <a:prstGeom prst="rect">
            <a:avLst/>
          </a:prstGeom>
          <a:solidFill>
            <a:schemeClr val="accent2"/>
          </a:solidFill>
          <a:ln w="9525">
            <a:solidFill>
              <a:schemeClr val="accent2"/>
            </a:solidFill>
            <a:miter lim="800000"/>
            <a:headEnd/>
            <a:tailEnd/>
          </a:ln>
        </p:spPr>
        <p:txBody>
          <a:bodyPr wrap="none" anchor="ctr"/>
          <a:lstStyle/>
          <a:p>
            <a:pPr algn="ctr"/>
            <a:endParaRPr lang="en-US"/>
          </a:p>
        </p:txBody>
      </p:sp>
      <p:sp>
        <p:nvSpPr>
          <p:cNvPr id="8234" name="Text Box 256"/>
          <p:cNvSpPr txBox="1">
            <a:spLocks noChangeAspect="1" noChangeArrowheads="1"/>
          </p:cNvSpPr>
          <p:nvPr/>
        </p:nvSpPr>
        <p:spPr bwMode="auto">
          <a:xfrm rot="5400000">
            <a:off x="216694" y="1955006"/>
            <a:ext cx="1250950" cy="274638"/>
          </a:xfrm>
          <a:prstGeom prst="rect">
            <a:avLst/>
          </a:prstGeom>
          <a:noFill/>
          <a:ln w="9525">
            <a:noFill/>
            <a:miter lim="800000"/>
            <a:headEnd/>
            <a:tailEnd/>
          </a:ln>
        </p:spPr>
        <p:txBody>
          <a:bodyPr>
            <a:spAutoFit/>
          </a:bodyPr>
          <a:lstStyle/>
          <a:p>
            <a:pPr>
              <a:spcBef>
                <a:spcPct val="50000"/>
              </a:spcBef>
            </a:pPr>
            <a:r>
              <a:rPr lang="en-US" sz="1200">
                <a:cs typeface="Arial" charset="0"/>
              </a:rPr>
              <a:t>April 2011</a:t>
            </a:r>
          </a:p>
        </p:txBody>
      </p:sp>
      <p:sp>
        <p:nvSpPr>
          <p:cNvPr id="8235" name="Line 257"/>
          <p:cNvSpPr>
            <a:spLocks noChangeShapeType="1"/>
          </p:cNvSpPr>
          <p:nvPr/>
        </p:nvSpPr>
        <p:spPr bwMode="auto">
          <a:xfrm>
            <a:off x="1073150" y="2403475"/>
            <a:ext cx="0" cy="681038"/>
          </a:xfrm>
          <a:prstGeom prst="line">
            <a:avLst/>
          </a:prstGeom>
          <a:noFill/>
          <a:ln w="9525">
            <a:solidFill>
              <a:schemeClr val="accent2"/>
            </a:solidFill>
            <a:round/>
            <a:headEnd/>
            <a:tailEnd/>
          </a:ln>
        </p:spPr>
        <p:txBody>
          <a:bodyPr/>
          <a:lstStyle/>
          <a:p>
            <a:endParaRPr lang="en-US"/>
          </a:p>
        </p:txBody>
      </p:sp>
      <p:sp>
        <p:nvSpPr>
          <p:cNvPr id="8236" name="Line 258"/>
          <p:cNvSpPr>
            <a:spLocks noChangeShapeType="1"/>
          </p:cNvSpPr>
          <p:nvPr/>
        </p:nvSpPr>
        <p:spPr bwMode="auto">
          <a:xfrm flipH="1">
            <a:off x="2463800" y="2363788"/>
            <a:ext cx="6350" cy="1160462"/>
          </a:xfrm>
          <a:prstGeom prst="line">
            <a:avLst/>
          </a:prstGeom>
          <a:noFill/>
          <a:ln w="9525">
            <a:solidFill>
              <a:schemeClr val="accent2"/>
            </a:solidFill>
            <a:round/>
            <a:headEnd/>
            <a:tailEnd/>
          </a:ln>
        </p:spPr>
        <p:txBody>
          <a:bodyPr/>
          <a:lstStyle/>
          <a:p>
            <a:endParaRPr lang="en-US"/>
          </a:p>
        </p:txBody>
      </p:sp>
      <p:sp>
        <p:nvSpPr>
          <p:cNvPr id="8237" name="Text Box 259"/>
          <p:cNvSpPr txBox="1">
            <a:spLocks noChangeArrowheads="1"/>
          </p:cNvSpPr>
          <p:nvPr/>
        </p:nvSpPr>
        <p:spPr bwMode="auto">
          <a:xfrm>
            <a:off x="1903413" y="3513138"/>
            <a:ext cx="1128712" cy="554037"/>
          </a:xfrm>
          <a:prstGeom prst="rect">
            <a:avLst/>
          </a:prstGeom>
          <a:noFill/>
          <a:ln w="9525">
            <a:solidFill>
              <a:schemeClr val="accent2"/>
            </a:solidFill>
            <a:miter lim="800000"/>
            <a:headEnd/>
            <a:tailEnd/>
          </a:ln>
        </p:spPr>
        <p:txBody>
          <a:bodyPr>
            <a:spAutoFit/>
          </a:bodyPr>
          <a:lstStyle/>
          <a:p>
            <a:pPr algn="ctr"/>
            <a:r>
              <a:rPr lang="en-US" sz="1000">
                <a:latin typeface="Tahoma" charset="0"/>
              </a:rPr>
              <a:t>Meeting 3</a:t>
            </a:r>
          </a:p>
          <a:p>
            <a:pPr algn="ctr"/>
            <a:r>
              <a:rPr lang="en-US" sz="1000">
                <a:latin typeface="Tahoma" charset="0"/>
              </a:rPr>
              <a:t>Irvine, CA</a:t>
            </a:r>
          </a:p>
          <a:p>
            <a:pPr algn="ctr"/>
            <a:r>
              <a:rPr lang="en-US" sz="1000">
                <a:latin typeface="Tahoma" charset="0"/>
              </a:rPr>
              <a:t>CCS</a:t>
            </a:r>
          </a:p>
        </p:txBody>
      </p:sp>
      <p:sp>
        <p:nvSpPr>
          <p:cNvPr id="8238" name="Text Box 240"/>
          <p:cNvSpPr txBox="1">
            <a:spLocks noChangeAspect="1" noChangeArrowheads="1"/>
          </p:cNvSpPr>
          <p:nvPr/>
        </p:nvSpPr>
        <p:spPr bwMode="auto">
          <a:xfrm rot="5400000">
            <a:off x="5792787" y="1963738"/>
            <a:ext cx="525463" cy="274638"/>
          </a:xfrm>
          <a:prstGeom prst="rect">
            <a:avLst/>
          </a:prstGeom>
          <a:noFill/>
          <a:ln w="9525">
            <a:noFill/>
            <a:miter lim="800000"/>
            <a:headEnd/>
            <a:tailEnd/>
          </a:ln>
        </p:spPr>
        <p:txBody>
          <a:bodyPr>
            <a:spAutoFit/>
          </a:bodyPr>
          <a:lstStyle/>
          <a:p>
            <a:pPr>
              <a:spcBef>
                <a:spcPct val="50000"/>
              </a:spcBef>
            </a:pPr>
            <a:r>
              <a:rPr lang="en-US" sz="1200">
                <a:cs typeface="Arial" charset="0"/>
              </a:rPr>
              <a:t>June</a:t>
            </a:r>
          </a:p>
        </p:txBody>
      </p:sp>
      <p:sp>
        <p:nvSpPr>
          <p:cNvPr id="8239" name="Text Box 200"/>
          <p:cNvSpPr txBox="1">
            <a:spLocks noChangeAspect="1" noChangeArrowheads="1"/>
          </p:cNvSpPr>
          <p:nvPr/>
        </p:nvSpPr>
        <p:spPr bwMode="auto">
          <a:xfrm rot="5400000">
            <a:off x="676276" y="1858962"/>
            <a:ext cx="933450" cy="276225"/>
          </a:xfrm>
          <a:prstGeom prst="rect">
            <a:avLst/>
          </a:prstGeom>
          <a:noFill/>
          <a:ln w="9525">
            <a:noFill/>
            <a:miter lim="800000"/>
            <a:headEnd/>
            <a:tailEnd/>
          </a:ln>
        </p:spPr>
        <p:txBody>
          <a:bodyPr>
            <a:spAutoFit/>
          </a:bodyPr>
          <a:lstStyle/>
          <a:p>
            <a:pPr>
              <a:spcBef>
                <a:spcPct val="50000"/>
              </a:spcBef>
            </a:pPr>
            <a:r>
              <a:rPr lang="en-US" sz="1200">
                <a:cs typeface="Arial" charset="0"/>
              </a:rPr>
              <a:t>Late April</a:t>
            </a:r>
          </a:p>
        </p:txBody>
      </p:sp>
      <p:sp>
        <p:nvSpPr>
          <p:cNvPr id="8240" name="Text Box 224"/>
          <p:cNvSpPr txBox="1">
            <a:spLocks noChangeArrowheads="1"/>
          </p:cNvSpPr>
          <p:nvPr/>
        </p:nvSpPr>
        <p:spPr bwMode="auto">
          <a:xfrm>
            <a:off x="4203700" y="1711325"/>
            <a:ext cx="904875" cy="554038"/>
          </a:xfrm>
          <a:prstGeom prst="rect">
            <a:avLst/>
          </a:prstGeom>
          <a:solidFill>
            <a:schemeClr val="bg1"/>
          </a:solidFill>
          <a:ln w="9525">
            <a:solidFill>
              <a:schemeClr val="accent2"/>
            </a:solidFill>
            <a:miter lim="800000"/>
            <a:headEnd/>
            <a:tailEnd/>
          </a:ln>
        </p:spPr>
        <p:txBody>
          <a:bodyPr>
            <a:spAutoFit/>
          </a:bodyPr>
          <a:lstStyle/>
          <a:p>
            <a:pPr algn="ctr"/>
            <a:r>
              <a:rPr lang="en-US" sz="1000">
                <a:latin typeface="Tahoma" charset="0"/>
              </a:rPr>
              <a:t>Meeting 6</a:t>
            </a:r>
          </a:p>
          <a:p>
            <a:pPr algn="ctr"/>
            <a:r>
              <a:rPr lang="en-US" sz="1000">
                <a:latin typeface="Tahoma" charset="0"/>
              </a:rPr>
              <a:t>Writing mtg</a:t>
            </a:r>
          </a:p>
          <a:p>
            <a:pPr algn="ctr"/>
            <a:r>
              <a:rPr lang="en-US" sz="1000">
                <a:latin typeface="Tahoma" charset="0"/>
              </a:rPr>
              <a:t>Golden, CO</a:t>
            </a:r>
          </a:p>
        </p:txBody>
      </p:sp>
      <p:sp>
        <p:nvSpPr>
          <p:cNvPr id="8241" name="Line 227"/>
          <p:cNvSpPr>
            <a:spLocks noChangeShapeType="1"/>
          </p:cNvSpPr>
          <p:nvPr/>
        </p:nvSpPr>
        <p:spPr bwMode="auto">
          <a:xfrm>
            <a:off x="4198938" y="2266950"/>
            <a:ext cx="1587" cy="90488"/>
          </a:xfrm>
          <a:prstGeom prst="line">
            <a:avLst/>
          </a:prstGeom>
          <a:noFill/>
          <a:ln w="9525">
            <a:solidFill>
              <a:schemeClr val="accent2"/>
            </a:solidFill>
            <a:round/>
            <a:headEnd/>
            <a:tailEnd/>
          </a:ln>
        </p:spPr>
        <p:txBody>
          <a:bodyPr/>
          <a:lstStyle/>
          <a:p>
            <a:endParaRPr lang="en-US"/>
          </a:p>
        </p:txBody>
      </p:sp>
      <p:sp>
        <p:nvSpPr>
          <p:cNvPr id="8242" name="Rectangle 230"/>
          <p:cNvSpPr>
            <a:spLocks noChangeArrowheads="1"/>
          </p:cNvSpPr>
          <p:nvPr/>
        </p:nvSpPr>
        <p:spPr bwMode="auto">
          <a:xfrm>
            <a:off x="4137025" y="2335213"/>
            <a:ext cx="136525" cy="889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8243" name="Rectangle 219"/>
          <p:cNvSpPr>
            <a:spLocks noChangeArrowheads="1"/>
          </p:cNvSpPr>
          <p:nvPr/>
        </p:nvSpPr>
        <p:spPr bwMode="auto">
          <a:xfrm>
            <a:off x="2405063" y="2319338"/>
            <a:ext cx="136525" cy="88900"/>
          </a:xfrm>
          <a:prstGeom prst="rect">
            <a:avLst/>
          </a:prstGeom>
          <a:solidFill>
            <a:schemeClr val="accent2"/>
          </a:solidFill>
          <a:ln w="9525">
            <a:solidFill>
              <a:schemeClr val="accent2"/>
            </a:solidFill>
            <a:miter lim="800000"/>
            <a:headEnd/>
            <a:tailEnd/>
          </a:ln>
        </p:spPr>
        <p:txBody>
          <a:bodyPr wrap="none" anchor="ctr"/>
          <a:lstStyle/>
          <a:p>
            <a:pPr algn="ctr"/>
            <a:endParaRPr lang="en-US"/>
          </a:p>
        </p:txBody>
      </p:sp>
      <p:sp>
        <p:nvSpPr>
          <p:cNvPr id="8244" name="Text Box 218"/>
          <p:cNvSpPr txBox="1">
            <a:spLocks noChangeAspect="1" noChangeArrowheads="1"/>
          </p:cNvSpPr>
          <p:nvPr/>
        </p:nvSpPr>
        <p:spPr bwMode="auto">
          <a:xfrm rot="5400000">
            <a:off x="2909094" y="1464469"/>
            <a:ext cx="2428875" cy="274637"/>
          </a:xfrm>
          <a:prstGeom prst="rect">
            <a:avLst/>
          </a:prstGeom>
          <a:noFill/>
          <a:ln w="9525">
            <a:noFill/>
            <a:miter lim="800000"/>
            <a:headEnd/>
            <a:tailEnd/>
          </a:ln>
        </p:spPr>
        <p:txBody>
          <a:bodyPr>
            <a:spAutoFit/>
          </a:bodyPr>
          <a:lstStyle/>
          <a:p>
            <a:pPr algn="ctr">
              <a:spcBef>
                <a:spcPct val="50000"/>
              </a:spcBef>
            </a:pPr>
            <a:r>
              <a:rPr lang="en-US" sz="1200">
                <a:cs typeface="Arial" charset="0"/>
              </a:rPr>
              <a:t>Early January 2012</a:t>
            </a:r>
          </a:p>
        </p:txBody>
      </p:sp>
      <p:pic>
        <p:nvPicPr>
          <p:cNvPr id="8245" name="Picture 55" descr="The Geysers July 2011.JPG"/>
          <p:cNvPicPr>
            <a:picLocks noChangeAspect="1"/>
          </p:cNvPicPr>
          <p:nvPr/>
        </p:nvPicPr>
        <p:blipFill>
          <a:blip r:embed="rId2" cstate="print"/>
          <a:srcRect/>
          <a:stretch>
            <a:fillRect/>
          </a:stretch>
        </p:blipFill>
        <p:spPr bwMode="auto">
          <a:xfrm>
            <a:off x="4494213" y="3175000"/>
            <a:ext cx="4370387" cy="2913063"/>
          </a:xfrm>
          <a:prstGeom prst="rect">
            <a:avLst/>
          </a:prstGeom>
          <a:noFill/>
          <a:ln w="9525">
            <a:noFill/>
            <a:miter lim="800000"/>
            <a:headEnd/>
            <a:tailEnd/>
          </a:ln>
        </p:spPr>
      </p:pic>
      <p:sp>
        <p:nvSpPr>
          <p:cNvPr id="8246" name="Rectangle 253"/>
          <p:cNvSpPr>
            <a:spLocks noChangeArrowheads="1"/>
          </p:cNvSpPr>
          <p:nvPr/>
        </p:nvSpPr>
        <p:spPr bwMode="auto">
          <a:xfrm>
            <a:off x="5240338" y="2328863"/>
            <a:ext cx="146050" cy="88900"/>
          </a:xfrm>
          <a:prstGeom prst="rect">
            <a:avLst/>
          </a:prstGeom>
          <a:solidFill>
            <a:srgbClr val="FF0000"/>
          </a:solidFill>
          <a:ln w="9525">
            <a:solidFill>
              <a:schemeClr val="accent2"/>
            </a:solidFill>
            <a:miter lim="800000"/>
            <a:headEnd/>
            <a:tailEnd/>
          </a:ln>
        </p:spPr>
        <p:txBody>
          <a:bodyPr wrap="none" anchor="ctr"/>
          <a:lstStyle/>
          <a:p>
            <a:endParaRPr lang="en-US"/>
          </a:p>
        </p:txBody>
      </p:sp>
      <p:sp>
        <p:nvSpPr>
          <p:cNvPr id="8247" name="TextBox 57"/>
          <p:cNvSpPr txBox="1">
            <a:spLocks noChangeArrowheads="1"/>
          </p:cNvSpPr>
          <p:nvPr/>
        </p:nvSpPr>
        <p:spPr bwMode="auto">
          <a:xfrm>
            <a:off x="5799138" y="5641975"/>
            <a:ext cx="3014662" cy="277813"/>
          </a:xfrm>
          <a:prstGeom prst="rect">
            <a:avLst/>
          </a:prstGeom>
          <a:noFill/>
          <a:ln w="9525">
            <a:noFill/>
            <a:miter lim="800000"/>
            <a:headEnd/>
            <a:tailEnd/>
          </a:ln>
        </p:spPr>
        <p:txBody>
          <a:bodyPr wrap="none">
            <a:spAutoFit/>
          </a:bodyPr>
          <a:lstStyle/>
          <a:p>
            <a:r>
              <a:rPr lang="en-US" sz="1200">
                <a:solidFill>
                  <a:schemeClr val="bg1"/>
                </a:solidFill>
              </a:rPr>
              <a:t>The Geysers Geothermal Field, July 2011</a:t>
            </a:r>
          </a:p>
        </p:txBody>
      </p:sp>
      <p:sp>
        <p:nvSpPr>
          <p:cNvPr id="8248" name="Line 241"/>
          <p:cNvSpPr>
            <a:spLocks noChangeShapeType="1"/>
          </p:cNvSpPr>
          <p:nvPr/>
        </p:nvSpPr>
        <p:spPr bwMode="auto">
          <a:xfrm flipV="1">
            <a:off x="5316538" y="2401888"/>
            <a:ext cx="0" cy="173037"/>
          </a:xfrm>
          <a:prstGeom prst="line">
            <a:avLst/>
          </a:prstGeom>
          <a:noFill/>
          <a:ln w="6350">
            <a:solidFill>
              <a:srgbClr val="FF0000"/>
            </a:solidFill>
            <a:round/>
            <a:headEnd/>
            <a:tailEnd/>
          </a:ln>
        </p:spPr>
        <p:txBody>
          <a:bodyPr/>
          <a:lstStyle/>
          <a:p>
            <a:endParaRPr lang="en-US"/>
          </a:p>
        </p:txBody>
      </p:sp>
      <p:sp>
        <p:nvSpPr>
          <p:cNvPr id="2" name="TextBox 1"/>
          <p:cNvSpPr txBox="1"/>
          <p:nvPr/>
        </p:nvSpPr>
        <p:spPr>
          <a:xfrm>
            <a:off x="6742113" y="2092325"/>
            <a:ext cx="1756428" cy="261610"/>
          </a:xfrm>
          <a:prstGeom prst="rect">
            <a:avLst/>
          </a:prstGeom>
          <a:noFill/>
        </p:spPr>
        <p:txBody>
          <a:bodyPr wrap="square" rtlCol="0">
            <a:spAutoFit/>
          </a:bodyPr>
          <a:lstStyle/>
          <a:p>
            <a:r>
              <a:rPr lang="en-US" sz="1100" dirty="0" smtClean="0"/>
              <a:t>Printed summer 2013</a:t>
            </a:r>
            <a:endParaRPr lang="en-US" sz="11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1"/>
          </p:nvPr>
        </p:nvSpPr>
        <p:spPr>
          <a:noFill/>
        </p:spPr>
        <p:txBody>
          <a:bodyPr/>
          <a:lstStyle/>
          <a:p>
            <a:fld id="{8D8DEE0F-D6C9-4CD2-ABFE-03EA0FE28C89}" type="slidenum">
              <a:rPr lang="en-US" smtClean="0"/>
              <a:pPr/>
              <a:t>52</a:t>
            </a:fld>
            <a:endParaRPr lang="en-US" smtClean="0"/>
          </a:p>
        </p:txBody>
      </p:sp>
      <p:sp>
        <p:nvSpPr>
          <p:cNvPr id="16387" name="Slide Number Placeholder 3"/>
          <p:cNvSpPr txBox="1">
            <a:spLocks/>
          </p:cNvSpPr>
          <p:nvPr/>
        </p:nvSpPr>
        <p:spPr bwMode="auto">
          <a:xfrm>
            <a:off x="5013325" y="6237288"/>
            <a:ext cx="1084263" cy="457200"/>
          </a:xfrm>
          <a:prstGeom prst="rect">
            <a:avLst/>
          </a:prstGeom>
          <a:noFill/>
          <a:ln w="9525">
            <a:noFill/>
            <a:miter lim="800000"/>
            <a:headEnd/>
            <a:tailEnd/>
          </a:ln>
        </p:spPr>
        <p:txBody>
          <a:bodyPr/>
          <a:lstStyle/>
          <a:p>
            <a:pPr algn="ctr" eaLnBrk="0" hangingPunct="0"/>
            <a:fld id="{AE1C982D-56C4-459B-A17B-F221087588C5}" type="slidenum">
              <a:rPr lang="en-US" sz="1200">
                <a:solidFill>
                  <a:schemeClr val="tx1"/>
                </a:solidFill>
                <a:latin typeface="Verdana" charset="0"/>
              </a:rPr>
              <a:pPr algn="ctr" eaLnBrk="0" hangingPunct="0"/>
              <a:t>52</a:t>
            </a:fld>
            <a:endParaRPr lang="en-US" sz="1200">
              <a:solidFill>
                <a:schemeClr val="tx1"/>
              </a:solidFill>
              <a:latin typeface="Verdana" charset="0"/>
            </a:endParaRPr>
          </a:p>
        </p:txBody>
      </p:sp>
      <p:sp>
        <p:nvSpPr>
          <p:cNvPr id="16388" name="Slide Number Placeholder 3"/>
          <p:cNvSpPr txBox="1">
            <a:spLocks/>
          </p:cNvSpPr>
          <p:nvPr/>
        </p:nvSpPr>
        <p:spPr bwMode="auto">
          <a:xfrm>
            <a:off x="5013325" y="6237288"/>
            <a:ext cx="1084263" cy="457200"/>
          </a:xfrm>
          <a:prstGeom prst="rect">
            <a:avLst/>
          </a:prstGeom>
          <a:noFill/>
          <a:ln w="9525">
            <a:noFill/>
            <a:miter lim="800000"/>
            <a:headEnd/>
            <a:tailEnd/>
          </a:ln>
        </p:spPr>
        <p:txBody>
          <a:bodyPr/>
          <a:lstStyle/>
          <a:p>
            <a:pPr algn="ctr" eaLnBrk="0" hangingPunct="0"/>
            <a:fld id="{5A388DAF-187B-4175-939D-12EBFED5BF8E}" type="slidenum">
              <a:rPr lang="en-US" sz="1200">
                <a:solidFill>
                  <a:schemeClr val="tx1"/>
                </a:solidFill>
                <a:latin typeface="Verdana" charset="0"/>
              </a:rPr>
              <a:pPr algn="ctr" eaLnBrk="0" hangingPunct="0"/>
              <a:t>52</a:t>
            </a:fld>
            <a:endParaRPr lang="en-US" sz="1200">
              <a:solidFill>
                <a:schemeClr val="tx1"/>
              </a:solidFill>
              <a:latin typeface="Verdana" charset="0"/>
            </a:endParaRPr>
          </a:p>
        </p:txBody>
      </p:sp>
      <p:sp>
        <p:nvSpPr>
          <p:cNvPr id="16389" name="Slide Number Placeholder 3"/>
          <p:cNvSpPr txBox="1">
            <a:spLocks/>
          </p:cNvSpPr>
          <p:nvPr/>
        </p:nvSpPr>
        <p:spPr bwMode="auto">
          <a:xfrm>
            <a:off x="5013325" y="6237288"/>
            <a:ext cx="1084263" cy="457200"/>
          </a:xfrm>
          <a:prstGeom prst="rect">
            <a:avLst/>
          </a:prstGeom>
          <a:noFill/>
          <a:ln w="9525">
            <a:noFill/>
            <a:miter lim="800000"/>
            <a:headEnd/>
            <a:tailEnd/>
          </a:ln>
        </p:spPr>
        <p:txBody>
          <a:bodyPr/>
          <a:lstStyle/>
          <a:p>
            <a:pPr algn="ctr" eaLnBrk="0" hangingPunct="0"/>
            <a:fld id="{99C1F76B-4222-4718-9E1A-A4DB6AD300F2}" type="slidenum">
              <a:rPr lang="en-US" sz="1200">
                <a:solidFill>
                  <a:schemeClr val="tx1"/>
                </a:solidFill>
                <a:latin typeface="Verdana" charset="0"/>
              </a:rPr>
              <a:pPr algn="ctr" eaLnBrk="0" hangingPunct="0"/>
              <a:t>52</a:t>
            </a:fld>
            <a:endParaRPr lang="en-US" sz="1200">
              <a:solidFill>
                <a:schemeClr val="tx1"/>
              </a:solidFill>
              <a:latin typeface="Verdana" charset="0"/>
            </a:endParaRPr>
          </a:p>
        </p:txBody>
      </p:sp>
      <p:sp>
        <p:nvSpPr>
          <p:cNvPr id="16390" name="Rectangle 7"/>
          <p:cNvSpPr>
            <a:spLocks noChangeArrowheads="1"/>
          </p:cNvSpPr>
          <p:nvPr/>
        </p:nvSpPr>
        <p:spPr bwMode="auto">
          <a:xfrm>
            <a:off x="847725" y="300038"/>
            <a:ext cx="7423150" cy="523875"/>
          </a:xfrm>
          <a:prstGeom prst="rect">
            <a:avLst/>
          </a:prstGeom>
          <a:noFill/>
          <a:ln w="9525">
            <a:noFill/>
            <a:miter lim="800000"/>
            <a:headEnd/>
            <a:tailEnd/>
          </a:ln>
        </p:spPr>
        <p:txBody>
          <a:bodyPr>
            <a:spAutoFit/>
          </a:bodyPr>
          <a:lstStyle/>
          <a:p>
            <a:pPr algn="ctr"/>
            <a:r>
              <a:rPr lang="en-US" sz="2800" b="1" dirty="0" smtClean="0">
                <a:solidFill>
                  <a:schemeClr val="accent2"/>
                </a:solidFill>
                <a:effectLst>
                  <a:outerShdw blurRad="38100" dist="38100" dir="2700000" algn="tl">
                    <a:srgbClr val="000000">
                      <a:alpha val="43137"/>
                    </a:srgbClr>
                  </a:outerShdw>
                </a:effectLst>
              </a:rPr>
              <a:t>Carbon Capture and Sequestration (CCS)</a:t>
            </a:r>
            <a:endParaRPr lang="en-US" sz="2800" b="1" dirty="0">
              <a:solidFill>
                <a:schemeClr val="accent2"/>
              </a:solidFill>
              <a:effectLst>
                <a:outerShdw blurRad="38100" dist="38100" dir="2700000" algn="tl">
                  <a:srgbClr val="000000">
                    <a:alpha val="43137"/>
                  </a:srgbClr>
                </a:outerShdw>
              </a:effectLst>
            </a:endParaRPr>
          </a:p>
        </p:txBody>
      </p:sp>
      <p:pic>
        <p:nvPicPr>
          <p:cNvPr id="16391" name="Picture 2"/>
          <p:cNvPicPr>
            <a:picLocks noChangeAspect="1" noChangeArrowheads="1"/>
          </p:cNvPicPr>
          <p:nvPr/>
        </p:nvPicPr>
        <p:blipFill>
          <a:blip r:embed="rId2" cstate="print"/>
          <a:srcRect/>
          <a:stretch>
            <a:fillRect/>
          </a:stretch>
        </p:blipFill>
        <p:spPr bwMode="auto">
          <a:xfrm>
            <a:off x="422275" y="1349375"/>
            <a:ext cx="3732213" cy="4114800"/>
          </a:xfrm>
          <a:prstGeom prst="rect">
            <a:avLst/>
          </a:prstGeom>
          <a:noFill/>
          <a:ln w="9525">
            <a:noFill/>
            <a:miter lim="800000"/>
            <a:headEnd/>
            <a:tailEnd/>
          </a:ln>
        </p:spPr>
      </p:pic>
      <p:sp>
        <p:nvSpPr>
          <p:cNvPr id="16392" name="Text Box 5"/>
          <p:cNvSpPr txBox="1">
            <a:spLocks noChangeArrowheads="1"/>
          </p:cNvSpPr>
          <p:nvPr/>
        </p:nvSpPr>
        <p:spPr bwMode="auto">
          <a:xfrm>
            <a:off x="4303713" y="936625"/>
            <a:ext cx="4572000" cy="5016500"/>
          </a:xfrm>
          <a:prstGeom prst="rect">
            <a:avLst/>
          </a:prstGeom>
          <a:noFill/>
          <a:ln w="9525">
            <a:noFill/>
            <a:miter lim="800000"/>
            <a:headEnd/>
            <a:tailEnd/>
          </a:ln>
        </p:spPr>
        <p:txBody>
          <a:bodyPr>
            <a:spAutoFit/>
          </a:bodyPr>
          <a:lstStyle/>
          <a:p>
            <a:pPr>
              <a:buClr>
                <a:schemeClr val="accent2"/>
              </a:buClr>
              <a:buFont typeface="Wingdings" charset="2"/>
              <a:buNone/>
            </a:pPr>
            <a:endParaRPr lang="en-US" sz="1600"/>
          </a:p>
          <a:p>
            <a:pPr>
              <a:buClr>
                <a:schemeClr val="accent2"/>
              </a:buClr>
              <a:buFont typeface="Wingdings" charset="2"/>
              <a:buChar char="q"/>
            </a:pPr>
            <a:r>
              <a:rPr lang="en-US" sz="1600"/>
              <a:t>  CO</a:t>
            </a:r>
            <a:r>
              <a:rPr lang="en-US" sz="1100"/>
              <a:t>2</a:t>
            </a:r>
            <a:r>
              <a:rPr lang="en-US" sz="1600"/>
              <a:t> can be captured, liquefied, and injected into various kinds of geological formations for permanent storage</a:t>
            </a:r>
          </a:p>
          <a:p>
            <a:pPr>
              <a:buClr>
                <a:schemeClr val="accent2"/>
              </a:buClr>
              <a:buFont typeface="Wingdings" charset="2"/>
              <a:buChar char="q"/>
            </a:pPr>
            <a:endParaRPr lang="en-US" sz="1600"/>
          </a:p>
          <a:p>
            <a:pPr>
              <a:buClr>
                <a:schemeClr val="accent2"/>
              </a:buClr>
              <a:buFont typeface="Wingdings" charset="2"/>
              <a:buChar char="q"/>
            </a:pPr>
            <a:r>
              <a:rPr lang="en-US" sz="1600"/>
              <a:t>  CO</a:t>
            </a:r>
            <a:r>
              <a:rPr lang="en-US" sz="1100"/>
              <a:t>2 </a:t>
            </a:r>
            <a:r>
              <a:rPr lang="en-US" sz="1600"/>
              <a:t>remains a liquid (in “supercritical” phase) underground</a:t>
            </a:r>
          </a:p>
          <a:p>
            <a:pPr>
              <a:buClr>
                <a:schemeClr val="accent2"/>
              </a:buClr>
              <a:buFont typeface="Wingdings" charset="2"/>
              <a:buChar char="q"/>
            </a:pPr>
            <a:endParaRPr lang="en-US" sz="1600"/>
          </a:p>
          <a:p>
            <a:pPr>
              <a:buClr>
                <a:schemeClr val="accent2"/>
              </a:buClr>
              <a:buFont typeface="Wingdings" charset="2"/>
              <a:buChar char="q"/>
            </a:pPr>
            <a:r>
              <a:rPr lang="en-US" sz="1600"/>
              <a:t>  Small-scale commercial projects in operation (offshore Norway, onshore Algeria) inject about 1 million metric tonnes of CO</a:t>
            </a:r>
            <a:r>
              <a:rPr lang="en-US" sz="1100"/>
              <a:t>2</a:t>
            </a:r>
            <a:r>
              <a:rPr lang="en-US" sz="1600"/>
              <a:t> per year</a:t>
            </a:r>
          </a:p>
          <a:p>
            <a:pPr>
              <a:buClr>
                <a:schemeClr val="accent2"/>
              </a:buClr>
              <a:buFont typeface="Wingdings" charset="2"/>
              <a:buChar char="q"/>
            </a:pPr>
            <a:endParaRPr lang="en-US" sz="1600"/>
          </a:p>
          <a:p>
            <a:pPr>
              <a:buClr>
                <a:schemeClr val="accent2"/>
              </a:buClr>
              <a:buFont typeface="Wingdings" charset="2"/>
              <a:buChar char="q"/>
            </a:pPr>
            <a:r>
              <a:rPr lang="en-US" sz="1600"/>
              <a:t>  Regional partnerships in U.S. to test technologies and small-scale injection (Illinois)— plan to inject ~1 million metric tonnes of CO</a:t>
            </a:r>
            <a:r>
              <a:rPr lang="en-US" sz="1100"/>
              <a:t>2</a:t>
            </a:r>
            <a:r>
              <a:rPr lang="en-US" sz="1600"/>
              <a:t> per year</a:t>
            </a:r>
          </a:p>
          <a:p>
            <a:pPr>
              <a:buClr>
                <a:schemeClr val="accent2"/>
              </a:buClr>
              <a:buFont typeface="Wingdings" charset="2"/>
              <a:buChar char="q"/>
            </a:pPr>
            <a:endParaRPr lang="en-US" sz="1600"/>
          </a:p>
          <a:p>
            <a:pPr>
              <a:buClr>
                <a:schemeClr val="accent2"/>
              </a:buClr>
              <a:buFont typeface="Wingdings" charset="2"/>
              <a:buChar char="q"/>
            </a:pPr>
            <a:r>
              <a:rPr lang="en-US" sz="1600"/>
              <a:t>  Future projects expect to inject much greater than 1 million metric tonnes</a:t>
            </a:r>
          </a:p>
          <a:p>
            <a:pPr>
              <a:buClr>
                <a:schemeClr val="accent2"/>
              </a:buClr>
            </a:pPr>
            <a:endParaRPr lang="en-US" sz="16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1"/>
          </p:nvPr>
        </p:nvSpPr>
        <p:spPr>
          <a:noFill/>
        </p:spPr>
        <p:txBody>
          <a:bodyPr/>
          <a:lstStyle/>
          <a:p>
            <a:fld id="{1DD74169-469D-42B9-9507-6E65F8B3D2F9}" type="slidenum">
              <a:rPr lang="en-US" smtClean="0"/>
              <a:pPr/>
              <a:t>53</a:t>
            </a:fld>
            <a:endParaRPr lang="en-US" smtClean="0"/>
          </a:p>
        </p:txBody>
      </p:sp>
      <p:sp>
        <p:nvSpPr>
          <p:cNvPr id="21507" name="Text Box 4"/>
          <p:cNvSpPr txBox="1">
            <a:spLocks noChangeArrowheads="1"/>
          </p:cNvSpPr>
          <p:nvPr/>
        </p:nvSpPr>
        <p:spPr bwMode="auto">
          <a:xfrm>
            <a:off x="647700" y="282575"/>
            <a:ext cx="7875588" cy="954088"/>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Study Findings on Induced Seismicity Potential of Different Energy Technologies</a:t>
            </a:r>
          </a:p>
        </p:txBody>
      </p:sp>
      <p:sp>
        <p:nvSpPr>
          <p:cNvPr id="21508" name="Rectangle 3"/>
          <p:cNvSpPr>
            <a:spLocks noChangeArrowheads="1"/>
          </p:cNvSpPr>
          <p:nvPr/>
        </p:nvSpPr>
        <p:spPr bwMode="auto">
          <a:xfrm>
            <a:off x="1482725" y="1901825"/>
            <a:ext cx="6138863" cy="3138488"/>
          </a:xfrm>
          <a:prstGeom prst="rect">
            <a:avLst/>
          </a:prstGeom>
          <a:noFill/>
          <a:ln w="9525">
            <a:noFill/>
            <a:miter lim="800000"/>
            <a:headEnd/>
            <a:tailEnd/>
          </a:ln>
        </p:spPr>
        <p:txBody>
          <a:bodyPr>
            <a:spAutoFit/>
          </a:bodyPr>
          <a:lstStyle/>
          <a:p>
            <a:pPr>
              <a:buClr>
                <a:srgbClr val="2D2DB9"/>
              </a:buClr>
              <a:buFont typeface="Wingdings" charset="2"/>
              <a:buChar char="q"/>
            </a:pPr>
            <a:r>
              <a:rPr lang="en-US"/>
              <a:t>  </a:t>
            </a:r>
            <a:r>
              <a:rPr lang="en-US" sz="2000"/>
              <a:t>Geothermal</a:t>
            </a:r>
          </a:p>
          <a:p>
            <a:pPr>
              <a:buClr>
                <a:srgbClr val="2D2DB9"/>
              </a:buClr>
              <a:buFont typeface="Wingdings" charset="2"/>
              <a:buChar char="q"/>
            </a:pPr>
            <a:endParaRPr lang="en-US" sz="2000"/>
          </a:p>
          <a:p>
            <a:pPr>
              <a:buClr>
                <a:srgbClr val="2D2DB9"/>
              </a:buClr>
              <a:buFont typeface="Wingdings" charset="2"/>
              <a:buChar char="q"/>
            </a:pPr>
            <a:r>
              <a:rPr lang="en-US" sz="2000"/>
              <a:t>  Conventional oil &amp; gas production</a:t>
            </a:r>
          </a:p>
          <a:p>
            <a:pPr>
              <a:buClr>
                <a:srgbClr val="2D2DB9"/>
              </a:buClr>
              <a:buFont typeface="Wingdings" charset="2"/>
              <a:buChar char="q"/>
            </a:pPr>
            <a:endParaRPr lang="en-US" sz="2000"/>
          </a:p>
          <a:p>
            <a:pPr>
              <a:buClr>
                <a:srgbClr val="2D2DB9"/>
              </a:buClr>
              <a:buFont typeface="Wingdings" charset="2"/>
              <a:buChar char="q"/>
            </a:pPr>
            <a:r>
              <a:rPr lang="en-US" sz="2000"/>
              <a:t>  Unconventional oil &amp; gas production (shale gas)</a:t>
            </a:r>
          </a:p>
          <a:p>
            <a:pPr>
              <a:buClr>
                <a:srgbClr val="2D2DB9"/>
              </a:buClr>
              <a:buFont typeface="Wingdings" charset="2"/>
              <a:buChar char="q"/>
            </a:pPr>
            <a:endParaRPr lang="en-US" sz="2000"/>
          </a:p>
          <a:p>
            <a:pPr>
              <a:buClr>
                <a:srgbClr val="2D2DB9"/>
              </a:buClr>
              <a:buFont typeface="Wingdings" charset="2"/>
              <a:buChar char="q"/>
            </a:pPr>
            <a:r>
              <a:rPr lang="en-US" sz="2000"/>
              <a:t>  Energy waste water disposal</a:t>
            </a:r>
          </a:p>
          <a:p>
            <a:pPr>
              <a:buClr>
                <a:srgbClr val="2D2DB9"/>
              </a:buClr>
              <a:buFont typeface="Wingdings" charset="2"/>
              <a:buChar char="q"/>
            </a:pPr>
            <a:endParaRPr lang="en-US" sz="2000"/>
          </a:p>
          <a:p>
            <a:pPr>
              <a:buClr>
                <a:srgbClr val="2D2DB9"/>
              </a:buClr>
              <a:buFont typeface="Wingdings" charset="2"/>
              <a:buChar char="q"/>
            </a:pPr>
            <a:r>
              <a:rPr lang="en-US" sz="2000"/>
              <a:t>  Carbon capture and sequestration</a:t>
            </a:r>
          </a:p>
          <a:p>
            <a:pPr>
              <a:buClr>
                <a:srgbClr val="2D2DB9"/>
              </a:buClr>
              <a:buFont typeface="Wingdings" charset="2"/>
              <a:buChar char="q"/>
            </a:pP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1"/>
          </p:nvPr>
        </p:nvSpPr>
        <p:spPr>
          <a:noFill/>
        </p:spPr>
        <p:txBody>
          <a:bodyPr/>
          <a:lstStyle/>
          <a:p>
            <a:fld id="{C9DF68A8-C779-4347-A436-B74013EA125A}" type="slidenum">
              <a:rPr lang="en-US" smtClean="0"/>
              <a:pPr/>
              <a:t>54</a:t>
            </a:fld>
            <a:endParaRPr lang="en-US" smtClean="0"/>
          </a:p>
        </p:txBody>
      </p:sp>
      <p:sp>
        <p:nvSpPr>
          <p:cNvPr id="28675" name="Text Box 4"/>
          <p:cNvSpPr txBox="1">
            <a:spLocks noChangeArrowheads="1"/>
          </p:cNvSpPr>
          <p:nvPr/>
        </p:nvSpPr>
        <p:spPr bwMode="auto">
          <a:xfrm>
            <a:off x="490538" y="282575"/>
            <a:ext cx="8107362" cy="954088"/>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Government Roles and Responsibilities </a:t>
            </a:r>
          </a:p>
          <a:p>
            <a:pPr algn="ctr"/>
            <a:r>
              <a:rPr lang="en-US" sz="2800" b="1" dirty="0">
                <a:solidFill>
                  <a:schemeClr val="accent2"/>
                </a:solidFill>
                <a:effectLst>
                  <a:outerShdw blurRad="38100" dist="38100" dir="2700000" algn="tl">
                    <a:srgbClr val="000000">
                      <a:alpha val="43137"/>
                    </a:srgbClr>
                  </a:outerShdw>
                </a:effectLst>
              </a:rPr>
              <a:t>(Gap &amp; Proposed Actions)</a:t>
            </a:r>
          </a:p>
        </p:txBody>
      </p:sp>
      <p:sp>
        <p:nvSpPr>
          <p:cNvPr id="28676" name="Rectangle 5"/>
          <p:cNvSpPr>
            <a:spLocks noChangeArrowheads="1"/>
          </p:cNvSpPr>
          <p:nvPr/>
        </p:nvSpPr>
        <p:spPr bwMode="auto">
          <a:xfrm>
            <a:off x="596900" y="1225550"/>
            <a:ext cx="7934325" cy="4800600"/>
          </a:xfrm>
          <a:prstGeom prst="rect">
            <a:avLst/>
          </a:prstGeom>
          <a:noFill/>
          <a:ln w="9525">
            <a:noFill/>
            <a:miter lim="800000"/>
            <a:headEnd/>
            <a:tailEnd/>
          </a:ln>
        </p:spPr>
        <p:txBody>
          <a:bodyPr>
            <a:spAutoFit/>
          </a:bodyPr>
          <a:lstStyle/>
          <a:p>
            <a:pPr eaLnBrk="0" hangingPunct="0"/>
            <a:r>
              <a:rPr lang="en-US" b="1">
                <a:cs typeface="Arial" charset="0"/>
              </a:rPr>
              <a:t>Gap</a:t>
            </a:r>
          </a:p>
          <a:p>
            <a:pPr eaLnBrk="0" hangingPunct="0"/>
            <a:endParaRPr lang="en-US">
              <a:cs typeface="Arial" charset="0"/>
            </a:endParaRPr>
          </a:p>
          <a:p>
            <a:pPr eaLnBrk="0" hangingPunct="0"/>
            <a:r>
              <a:rPr lang="en-US">
                <a:cs typeface="Arial" charset="0"/>
              </a:rPr>
              <a:t>Mechanisms are lacking for efficient coordination of governmental agency response to induced seismic events.</a:t>
            </a:r>
          </a:p>
          <a:p>
            <a:pPr eaLnBrk="0" hangingPunct="0"/>
            <a:endParaRPr lang="en-US">
              <a:cs typeface="Arial" charset="0"/>
            </a:endParaRPr>
          </a:p>
          <a:p>
            <a:pPr eaLnBrk="0" hangingPunct="0"/>
            <a:r>
              <a:rPr lang="en-US" b="1">
                <a:cs typeface="Arial" charset="0"/>
              </a:rPr>
              <a:t>Proposed Actions</a:t>
            </a:r>
          </a:p>
          <a:p>
            <a:pPr eaLnBrk="0" hangingPunct="0"/>
            <a:endParaRPr lang="en-US">
              <a:cs typeface="Arial" charset="0"/>
            </a:endParaRPr>
          </a:p>
          <a:p>
            <a:pPr eaLnBrk="0" hangingPunct="0">
              <a:buFontTx/>
              <a:buAutoNum type="arabicPeriod"/>
            </a:pPr>
            <a:r>
              <a:rPr lang="en-US">
                <a:cs typeface="Arial" charset="0"/>
              </a:rPr>
              <a:t>  In order to move beyond the current ad hoc approach for responding to induced seismicity, relevant agencies including EPA, USGS, land management agencies, and possibly the Department of Energy, as well as state agencies with authority and relevant expertise, should consider developing coordination mechanisms to address induced seismic events that correlate to established best practices. </a:t>
            </a:r>
          </a:p>
          <a:p>
            <a:pPr eaLnBrk="0" hangingPunct="0">
              <a:buFontTx/>
              <a:buAutoNum type="arabicPeriod"/>
            </a:pPr>
            <a:endParaRPr lang="en-US">
              <a:cs typeface="Arial" charset="0"/>
            </a:endParaRPr>
          </a:p>
          <a:p>
            <a:pPr eaLnBrk="0" hangingPunct="0"/>
            <a:r>
              <a:rPr lang="en-US">
                <a:cs typeface="Arial" charset="0"/>
              </a:rPr>
              <a:t>2.  Appropriating authorities and agencies with potential responsibility for induced seismicity should consider resource allocations for responding to future induced seismic events.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1"/>
          </p:nvPr>
        </p:nvSpPr>
        <p:spPr>
          <a:noFill/>
        </p:spPr>
        <p:txBody>
          <a:bodyPr/>
          <a:lstStyle/>
          <a:p>
            <a:fld id="{10638FD7-33E2-465A-A41C-6401DF59FE5C}" type="slidenum">
              <a:rPr lang="en-US" smtClean="0"/>
              <a:pPr/>
              <a:t>55</a:t>
            </a:fld>
            <a:endParaRPr lang="en-US" smtClean="0"/>
          </a:p>
        </p:txBody>
      </p:sp>
      <p:sp>
        <p:nvSpPr>
          <p:cNvPr id="29699" name="Text Box 4"/>
          <p:cNvSpPr txBox="1">
            <a:spLocks noChangeArrowheads="1"/>
          </p:cNvSpPr>
          <p:nvPr/>
        </p:nvSpPr>
        <p:spPr bwMode="auto">
          <a:xfrm>
            <a:off x="647700" y="282575"/>
            <a:ext cx="7875588" cy="1384300"/>
          </a:xfrm>
          <a:prstGeom prst="rect">
            <a:avLst/>
          </a:prstGeom>
          <a:noFill/>
          <a:ln w="9525">
            <a:noFill/>
            <a:miter lim="800000"/>
            <a:headEnd/>
            <a:tailEnd/>
          </a:ln>
        </p:spPr>
        <p:txBody>
          <a:bodyPr>
            <a:spAutoFit/>
          </a:bodyPr>
          <a:lstStyle/>
          <a:p>
            <a:pPr algn="ctr"/>
            <a:r>
              <a:rPr lang="en-US" sz="2800" b="1" dirty="0">
                <a:solidFill>
                  <a:schemeClr val="accent2"/>
                </a:solidFill>
                <a:effectLst>
                  <a:outerShdw blurRad="38100" dist="38100" dir="2700000" algn="tl">
                    <a:srgbClr val="000000">
                      <a:alpha val="43137"/>
                    </a:srgbClr>
                  </a:outerShdw>
                </a:effectLst>
              </a:rPr>
              <a:t>Understanding Hazard and Risk to Manage Induced Seismicity</a:t>
            </a:r>
          </a:p>
          <a:p>
            <a:pPr algn="ctr"/>
            <a:r>
              <a:rPr lang="en-US" sz="2800" b="1" dirty="0">
                <a:solidFill>
                  <a:schemeClr val="accent2"/>
                </a:solidFill>
                <a:effectLst>
                  <a:outerShdw blurRad="38100" dist="38100" dir="2700000" algn="tl">
                    <a:srgbClr val="000000">
                      <a:alpha val="43137"/>
                    </a:srgbClr>
                  </a:outerShdw>
                </a:effectLst>
              </a:rPr>
              <a:t>(Finding)</a:t>
            </a:r>
          </a:p>
        </p:txBody>
      </p:sp>
      <p:sp>
        <p:nvSpPr>
          <p:cNvPr id="58372" name="Rectangle 4"/>
          <p:cNvSpPr>
            <a:spLocks noChangeArrowheads="1"/>
          </p:cNvSpPr>
          <p:nvPr/>
        </p:nvSpPr>
        <p:spPr bwMode="auto">
          <a:xfrm>
            <a:off x="538163" y="1739900"/>
            <a:ext cx="8081962" cy="3846513"/>
          </a:xfrm>
          <a:prstGeom prst="rect">
            <a:avLst/>
          </a:prstGeom>
          <a:noFill/>
          <a:ln w="9525">
            <a:noFill/>
            <a:miter lim="800000"/>
            <a:headEnd/>
            <a:tailEnd/>
          </a:ln>
        </p:spPr>
        <p:txBody>
          <a:bodyPr anchor="ctr">
            <a:spAutoFit/>
          </a:bodyPr>
          <a:lstStyle/>
          <a:p>
            <a:pPr>
              <a:defRPr/>
            </a:pPr>
            <a:r>
              <a:rPr lang="en-US" sz="1600" dirty="0"/>
              <a:t> </a:t>
            </a:r>
            <a:endParaRPr lang="en-US" sz="2000" dirty="0"/>
          </a:p>
          <a:p>
            <a:pPr>
              <a:buClr>
                <a:srgbClr val="2D2DB9"/>
              </a:buClr>
              <a:defRPr/>
            </a:pPr>
            <a:r>
              <a:rPr lang="en-US" sz="2000" dirty="0">
                <a:cs typeface="Arial" charset="0"/>
              </a:rPr>
              <a:t>Currently, methods do not exist to implement assessments of hazards upon which risk assessments depend. The types of information and data required to provide a robust hazard assessment include:</a:t>
            </a:r>
          </a:p>
          <a:p>
            <a:pPr eaLnBrk="0" hangingPunct="0">
              <a:defRPr/>
            </a:pPr>
            <a:endParaRPr lang="en-US" sz="2000" dirty="0">
              <a:cs typeface="Arial" charset="0"/>
            </a:endParaRPr>
          </a:p>
          <a:p>
            <a:pPr lvl="1" eaLnBrk="0" hangingPunct="0">
              <a:buClr>
                <a:schemeClr val="accent6"/>
              </a:buClr>
              <a:buFont typeface="Wingdings" pitchFamily="2" charset="2"/>
              <a:buChar char="§"/>
              <a:defRPr/>
            </a:pPr>
            <a:r>
              <a:rPr lang="en-US" sz="2000" dirty="0">
                <a:cs typeface="Arial" charset="0"/>
              </a:rPr>
              <a:t>  Net pore pressures, in situ stresses, information on faults</a:t>
            </a:r>
          </a:p>
          <a:p>
            <a:pPr lvl="1" eaLnBrk="0" hangingPunct="0">
              <a:buClr>
                <a:schemeClr val="accent6"/>
              </a:buClr>
              <a:buFont typeface="Wingdings" pitchFamily="2" charset="2"/>
              <a:buChar char="§"/>
              <a:defRPr/>
            </a:pPr>
            <a:endParaRPr lang="en-US" sz="2000" dirty="0">
              <a:cs typeface="Arial" charset="0"/>
            </a:endParaRPr>
          </a:p>
          <a:p>
            <a:pPr lvl="1" eaLnBrk="0" hangingPunct="0">
              <a:buClr>
                <a:schemeClr val="accent6"/>
              </a:buClr>
              <a:buFont typeface="Wingdings" pitchFamily="2" charset="2"/>
              <a:buChar char="§"/>
              <a:defRPr/>
            </a:pPr>
            <a:r>
              <a:rPr lang="en-US" sz="2000" dirty="0">
                <a:cs typeface="Arial" charset="0"/>
              </a:rPr>
              <a:t>  Background seismicity</a:t>
            </a:r>
          </a:p>
          <a:p>
            <a:pPr lvl="1" eaLnBrk="0" hangingPunct="0">
              <a:buClr>
                <a:schemeClr val="accent6"/>
              </a:buClr>
              <a:buFont typeface="Wingdings" pitchFamily="2" charset="2"/>
              <a:buChar char="§"/>
              <a:defRPr/>
            </a:pPr>
            <a:endParaRPr lang="en-US" sz="2000" dirty="0">
              <a:cs typeface="Arial" charset="0"/>
            </a:endParaRPr>
          </a:p>
          <a:p>
            <a:pPr lvl="1" eaLnBrk="0" hangingPunct="0">
              <a:buClr>
                <a:schemeClr val="accent6"/>
              </a:buClr>
              <a:buFont typeface="Wingdings" pitchFamily="2" charset="2"/>
              <a:buChar char="§"/>
              <a:defRPr/>
            </a:pPr>
            <a:r>
              <a:rPr lang="en-US" sz="2000" dirty="0">
                <a:cs typeface="Arial" charset="0"/>
              </a:rPr>
              <a:t>  Gross statistics of induced seismicity and fluid injection for the proposed site activity</a:t>
            </a:r>
          </a:p>
          <a:p>
            <a:pPr eaLnBrk="0" hangingPunct="0">
              <a:buFontTx/>
              <a:buChar char="•"/>
              <a:defRPr/>
            </a:pPr>
            <a:endParaRPr lang="en-US" sz="1400" dirty="0">
              <a:cs typeface="Arial" charset="0"/>
            </a:endParaRPr>
          </a:p>
          <a:p>
            <a:pPr eaLnBrk="0" hangingPunct="0">
              <a:defRPr/>
            </a:pPr>
            <a:endParaRPr lang="en-US" sz="1400" dirty="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FF"/>
                </a:solidFill>
                <a:effectLst>
                  <a:outerShdw blurRad="38100" dist="38100" dir="2700000" algn="tl">
                    <a:srgbClr val="000000">
                      <a:alpha val="43137"/>
                    </a:srgbClr>
                  </a:outerShdw>
                </a:effectLst>
              </a:rPr>
              <a:t>Bakken Shale</a:t>
            </a:r>
            <a:br>
              <a:rPr lang="en-US" b="1" dirty="0" smtClean="0">
                <a:solidFill>
                  <a:srgbClr val="0066FF"/>
                </a:solidFill>
                <a:effectLst>
                  <a:outerShdw blurRad="38100" dist="38100" dir="2700000" algn="tl">
                    <a:srgbClr val="000000">
                      <a:alpha val="43137"/>
                    </a:srgbClr>
                  </a:outerShdw>
                </a:effectLst>
              </a:rPr>
            </a:br>
            <a:r>
              <a:rPr lang="en-US" sz="3600" b="1" dirty="0" smtClean="0">
                <a:solidFill>
                  <a:srgbClr val="0066FF"/>
                </a:solidFill>
                <a:effectLst>
                  <a:outerShdw blurRad="38100" dist="38100" dir="2700000" algn="tl">
                    <a:srgbClr val="000000">
                      <a:alpha val="43137"/>
                    </a:srgbClr>
                  </a:outerShdw>
                </a:effectLst>
              </a:rPr>
              <a:t>October 2014</a:t>
            </a:r>
            <a:endParaRPr lang="en-US" sz="3600" b="1" dirty="0">
              <a:solidFill>
                <a:srgbClr val="0066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rgbClr val="0066FF"/>
                </a:solidFill>
                <a:effectLst>
                  <a:outerShdw blurRad="38100" dist="38100" dir="2700000" algn="tl">
                    <a:srgbClr val="000000">
                      <a:alpha val="43137"/>
                    </a:srgbClr>
                  </a:outerShdw>
                </a:effectLst>
              </a:rPr>
              <a:t>Has produced over one billion barrels of oil </a:t>
            </a:r>
          </a:p>
          <a:p>
            <a:r>
              <a:rPr lang="en-US" dirty="0" smtClean="0">
                <a:solidFill>
                  <a:srgbClr val="0066FF"/>
                </a:solidFill>
                <a:effectLst>
                  <a:outerShdw blurRad="38100" dist="38100" dir="2700000" algn="tl">
                    <a:srgbClr val="000000">
                      <a:alpha val="43137"/>
                    </a:srgbClr>
                  </a:outerShdw>
                </a:effectLst>
              </a:rPr>
              <a:t>Produces </a:t>
            </a:r>
            <a:r>
              <a:rPr lang="en-US" dirty="0">
                <a:solidFill>
                  <a:srgbClr val="0066FF"/>
                </a:solidFill>
                <a:effectLst>
                  <a:outerShdw blurRad="38100" dist="38100" dir="2700000" algn="tl">
                    <a:srgbClr val="000000">
                      <a:alpha val="43137"/>
                    </a:srgbClr>
                  </a:outerShdw>
                </a:effectLst>
              </a:rPr>
              <a:t>1.1 m</a:t>
            </a:r>
            <a:r>
              <a:rPr lang="en-US" dirty="0" smtClean="0">
                <a:solidFill>
                  <a:srgbClr val="0066FF"/>
                </a:solidFill>
                <a:effectLst>
                  <a:outerShdw blurRad="38100" dist="38100" dir="2700000" algn="tl">
                    <a:srgbClr val="000000">
                      <a:alpha val="43137"/>
                    </a:srgbClr>
                  </a:outerShdw>
                </a:effectLst>
              </a:rPr>
              <a:t>illion barrels per day</a:t>
            </a:r>
          </a:p>
          <a:p>
            <a:r>
              <a:rPr lang="en-US" dirty="0" smtClean="0">
                <a:solidFill>
                  <a:srgbClr val="FF0000"/>
                </a:solidFill>
                <a:effectLst>
                  <a:outerShdw blurRad="38100" dist="38100" dir="2700000" algn="tl">
                    <a:srgbClr val="000000">
                      <a:alpha val="43137"/>
                    </a:srgbClr>
                  </a:outerShdw>
                </a:effectLst>
              </a:rPr>
              <a:t>Oil prices have crashed</a:t>
            </a:r>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6</a:t>
            </a:fld>
            <a:endParaRPr lang="en-US"/>
          </a:p>
        </p:txBody>
      </p:sp>
      <p:sp>
        <p:nvSpPr>
          <p:cNvPr id="5" name="Rectangle 4"/>
          <p:cNvSpPr/>
          <p:nvPr/>
        </p:nvSpPr>
        <p:spPr bwMode="auto">
          <a:xfrm>
            <a:off x="177209" y="6280298"/>
            <a:ext cx="2913321" cy="37568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88024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7</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7822" y="266419"/>
            <a:ext cx="385762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9624" y="685800"/>
            <a:ext cx="4276164" cy="4401205"/>
          </a:xfrm>
          <a:prstGeom prst="rect">
            <a:avLst/>
          </a:prstGeom>
          <a:noFill/>
        </p:spPr>
        <p:txBody>
          <a:bodyPr wrap="square" rtlCol="0">
            <a:spAutoFit/>
          </a:bodyPr>
          <a:lstStyle/>
          <a:p>
            <a:r>
              <a:rPr lang="en-US" sz="2800" b="1" dirty="0" smtClean="0"/>
              <a:t>This Article in the </a:t>
            </a:r>
            <a:r>
              <a:rPr lang="en-US" sz="2800" b="1" i="1" dirty="0" smtClean="0"/>
              <a:t>Long Beach Press Telegram</a:t>
            </a:r>
            <a:r>
              <a:rPr lang="en-US" sz="2800" b="1" dirty="0" smtClean="0"/>
              <a:t> dated September 10, 2013 questions hydraulic fracturing. </a:t>
            </a:r>
          </a:p>
          <a:p>
            <a:endParaRPr lang="en-US" sz="2800" b="1" dirty="0"/>
          </a:p>
          <a:p>
            <a:r>
              <a:rPr lang="en-US" sz="2800" b="1" dirty="0" smtClean="0"/>
              <a:t>Sadly the interviews were with uninformed people from both sides of the argument. </a:t>
            </a:r>
            <a:endParaRPr lang="en-US" sz="2800" b="1" dirty="0"/>
          </a:p>
        </p:txBody>
      </p:sp>
      <p:sp>
        <p:nvSpPr>
          <p:cNvPr id="3" name="Rectangle 2"/>
          <p:cNvSpPr/>
          <p:nvPr/>
        </p:nvSpPr>
        <p:spPr bwMode="auto">
          <a:xfrm>
            <a:off x="159026" y="6241774"/>
            <a:ext cx="2802835" cy="6162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1633302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66712461"/>
              </p:ext>
            </p:extLst>
          </p:nvPr>
        </p:nvGraphicFramePr>
        <p:xfrm>
          <a:off x="4276165" y="174810"/>
          <a:ext cx="4477870" cy="5795423"/>
        </p:xfrm>
        <a:graphic>
          <a:graphicData uri="http://schemas.openxmlformats.org/presentationml/2006/ole">
            <mc:AlternateContent xmlns:mc="http://schemas.openxmlformats.org/markup-compatibility/2006">
              <mc:Choice xmlns:v="urn:schemas-microsoft-com:vml" Requires="v">
                <p:oleObj spid="_x0000_s1138" name="Acrobat Document" r:id="rId3" imgW="5483520" imgH="7053480" progId="AcroExch.Document.7">
                  <p:embed/>
                </p:oleObj>
              </mc:Choice>
              <mc:Fallback>
                <p:oleObj name="Acrobat Document" r:id="rId3" imgW="5483520" imgH="7053480" progId="AcroExch.Document.7">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6165" y="174810"/>
                        <a:ext cx="4477870" cy="5795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55494" y="551329"/>
            <a:ext cx="3978881" cy="5324535"/>
          </a:xfrm>
          <a:prstGeom prst="rect">
            <a:avLst/>
          </a:prstGeom>
          <a:noFill/>
        </p:spPr>
        <p:txBody>
          <a:bodyPr wrap="square" rtlCol="0">
            <a:spAutoFit/>
          </a:bodyPr>
          <a:lstStyle/>
          <a:p>
            <a:r>
              <a:rPr lang="en-US" sz="2000" dirty="0" smtClean="0"/>
              <a:t>“In Pennsylvania, the closer you live to a well used to hydraulically fracture underground shale for natural gas, the more likely it is that your drinking water is contaminated with methane”. </a:t>
            </a:r>
            <a:r>
              <a:rPr lang="en-US" sz="2000" b="1" dirty="0" smtClean="0"/>
              <a:t>Robert Jackson </a:t>
            </a:r>
            <a:r>
              <a:rPr lang="en-US" sz="2000" dirty="0" smtClean="0"/>
              <a:t>from Duke University in the Proceedings of the</a:t>
            </a:r>
            <a:r>
              <a:rPr lang="en-US" sz="2000" i="1" dirty="0" smtClean="0"/>
              <a:t> National Academy of Sciences USA</a:t>
            </a:r>
            <a:r>
              <a:rPr lang="en-US" sz="2000" dirty="0" smtClean="0"/>
              <a:t>, July 2013</a:t>
            </a:r>
          </a:p>
          <a:p>
            <a:endParaRPr lang="en-US" sz="2000" dirty="0"/>
          </a:p>
          <a:p>
            <a:r>
              <a:rPr lang="en-US" sz="2000" b="1" dirty="0" smtClean="0"/>
              <a:t>Mark </a:t>
            </a:r>
            <a:r>
              <a:rPr lang="en-US" sz="2000" b="1" dirty="0" err="1" smtClean="0"/>
              <a:t>Fischetti</a:t>
            </a:r>
            <a:r>
              <a:rPr lang="en-US" sz="2000" b="1" dirty="0" smtClean="0"/>
              <a:t> </a:t>
            </a:r>
            <a:r>
              <a:rPr lang="en-US" sz="2000" dirty="0" smtClean="0"/>
              <a:t>of </a:t>
            </a:r>
            <a:r>
              <a:rPr lang="en-US" sz="2000" i="1" dirty="0" err="1" smtClean="0"/>
              <a:t>Scienticic</a:t>
            </a:r>
            <a:r>
              <a:rPr lang="en-US" sz="2000" i="1" dirty="0" smtClean="0"/>
              <a:t> American</a:t>
            </a:r>
            <a:r>
              <a:rPr lang="en-US" sz="2000" dirty="0" smtClean="0"/>
              <a:t>, September 2013 points out that Jacksons work does not prove the point but also says that the oil industry’s denials undermine their own credibility.</a:t>
            </a:r>
            <a:endParaRPr lang="en-US" sz="2000" dirty="0"/>
          </a:p>
        </p:txBody>
      </p:sp>
      <p:sp>
        <p:nvSpPr>
          <p:cNvPr id="3" name="Rectangle 2"/>
          <p:cNvSpPr/>
          <p:nvPr/>
        </p:nvSpPr>
        <p:spPr bwMode="auto">
          <a:xfrm>
            <a:off x="133350" y="6241774"/>
            <a:ext cx="2828511" cy="6162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1009644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0875" y="-177800"/>
            <a:ext cx="7772400" cy="1195668"/>
          </a:xfrm>
        </p:spPr>
        <p:txBody>
          <a:bodyPr/>
          <a:lstStyle/>
          <a:p>
            <a:r>
              <a:rPr lang="en-US" b="1" dirty="0" smtClean="0">
                <a:solidFill>
                  <a:srgbClr val="FF0000"/>
                </a:solidFill>
                <a:effectLst>
                  <a:outerShdw blurRad="38100" dist="38100" dir="2700000" algn="tl">
                    <a:srgbClr val="000000">
                      <a:alpha val="43137"/>
                    </a:srgbClr>
                  </a:outerShdw>
                </a:effectLst>
              </a:rPr>
              <a:t>Some Perspective</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defRPr/>
            </a:pPr>
            <a:fld id="{238FA56F-D9E9-494D-962E-A6AA7C0A6ADD}" type="slidenum">
              <a:rPr lang="en-US" smtClean="0"/>
              <a:pPr>
                <a:defRPr/>
              </a:pPr>
              <a:t>9</a:t>
            </a:fld>
            <a:endParaRPr lang="en-US"/>
          </a:p>
        </p:txBody>
      </p:sp>
      <p:sp>
        <p:nvSpPr>
          <p:cNvPr id="6" name="TextBox 5"/>
          <p:cNvSpPr txBox="1"/>
          <p:nvPr/>
        </p:nvSpPr>
        <p:spPr>
          <a:xfrm>
            <a:off x="527424" y="791882"/>
            <a:ext cx="8283388" cy="4278094"/>
          </a:xfrm>
          <a:prstGeom prst="rect">
            <a:avLst/>
          </a:prstGeom>
          <a:noFill/>
        </p:spPr>
        <p:txBody>
          <a:bodyPr wrap="square" rtlCol="0">
            <a:spAutoFit/>
          </a:bodyPr>
          <a:lstStyle/>
          <a:p>
            <a:r>
              <a:rPr lang="en-US" b="1" dirty="0" smtClean="0">
                <a:solidFill>
                  <a:srgbClr val="000099"/>
                </a:solidFill>
              </a:rPr>
              <a:t>Since 1947 over one million wells have been hydraulically fractured.</a:t>
            </a:r>
          </a:p>
          <a:p>
            <a:endParaRPr lang="en-US" b="1" dirty="0">
              <a:solidFill>
                <a:srgbClr val="000099"/>
              </a:solidFill>
            </a:endParaRPr>
          </a:p>
          <a:p>
            <a:endParaRPr lang="en-US" b="1" dirty="0">
              <a:solidFill>
                <a:srgbClr val="000099"/>
              </a:solidFill>
            </a:endParaRPr>
          </a:p>
          <a:p>
            <a:r>
              <a:rPr lang="en-US" b="1" dirty="0">
                <a:solidFill>
                  <a:srgbClr val="000099"/>
                </a:solidFill>
              </a:rPr>
              <a:t>I</a:t>
            </a:r>
            <a:r>
              <a:rPr lang="en-US" b="1" dirty="0" smtClean="0">
                <a:solidFill>
                  <a:srgbClr val="000099"/>
                </a:solidFill>
              </a:rPr>
              <a:t>n California SB-4 has </a:t>
            </a:r>
            <a:r>
              <a:rPr lang="en-US" b="1" smtClean="0">
                <a:solidFill>
                  <a:srgbClr val="000099"/>
                </a:solidFill>
              </a:rPr>
              <a:t>given DOGGR new </a:t>
            </a:r>
            <a:r>
              <a:rPr lang="en-US" b="1" dirty="0" smtClean="0">
                <a:solidFill>
                  <a:srgbClr val="000099"/>
                </a:solidFill>
              </a:rPr>
              <a:t>rules to get in place</a:t>
            </a:r>
          </a:p>
          <a:p>
            <a:endParaRPr lang="en-US" sz="2000" b="1" dirty="0">
              <a:solidFill>
                <a:srgbClr val="000099"/>
              </a:solidFill>
            </a:endParaRPr>
          </a:p>
          <a:p>
            <a:r>
              <a:rPr lang="en-US" b="1" dirty="0" smtClean="0">
                <a:solidFill>
                  <a:srgbClr val="000099"/>
                </a:solidFill>
              </a:rPr>
              <a:t>Moment magnitude (M) is used for earthquakes. It is the energy released not the amount of shaking.</a:t>
            </a:r>
          </a:p>
          <a:p>
            <a:r>
              <a:rPr lang="en-US" b="1" dirty="0" smtClean="0">
                <a:solidFill>
                  <a:srgbClr val="000099"/>
                </a:solidFill>
              </a:rPr>
              <a:t>M -2 =1m</a:t>
            </a:r>
            <a:r>
              <a:rPr lang="en-US" b="1" baseline="30000" dirty="0" smtClean="0">
                <a:solidFill>
                  <a:srgbClr val="000099"/>
                </a:solidFill>
              </a:rPr>
              <a:t>2</a:t>
            </a:r>
            <a:r>
              <a:rPr lang="en-US" b="1" dirty="0" smtClean="0">
                <a:solidFill>
                  <a:srgbClr val="000099"/>
                </a:solidFill>
              </a:rPr>
              <a:t> rupture</a:t>
            </a:r>
          </a:p>
          <a:p>
            <a:r>
              <a:rPr lang="en-US" b="1" dirty="0" smtClean="0">
                <a:solidFill>
                  <a:srgbClr val="000099"/>
                </a:solidFill>
              </a:rPr>
              <a:t>M 3 = 15 acres rupture</a:t>
            </a:r>
          </a:p>
          <a:p>
            <a:r>
              <a:rPr lang="en-US" b="1" dirty="0" smtClean="0">
                <a:solidFill>
                  <a:srgbClr val="000099"/>
                </a:solidFill>
              </a:rPr>
              <a:t>M 4 = ½ mi</a:t>
            </a:r>
            <a:r>
              <a:rPr lang="en-US" b="1" baseline="30000" dirty="0" smtClean="0">
                <a:solidFill>
                  <a:srgbClr val="000099"/>
                </a:solidFill>
              </a:rPr>
              <a:t>2</a:t>
            </a:r>
            <a:r>
              <a:rPr lang="en-US" b="1" dirty="0" smtClean="0">
                <a:solidFill>
                  <a:srgbClr val="000099"/>
                </a:solidFill>
              </a:rPr>
              <a:t> rupture with a displacement of 0.4 inches</a:t>
            </a:r>
          </a:p>
          <a:p>
            <a:r>
              <a:rPr lang="en-US" b="1" dirty="0" smtClean="0">
                <a:solidFill>
                  <a:srgbClr val="000099"/>
                </a:solidFill>
              </a:rPr>
              <a:t>M 5 = 4.2 square miles rupture with a 1.8 inch displacement</a:t>
            </a:r>
          </a:p>
          <a:p>
            <a:r>
              <a:rPr lang="en-US" b="1" dirty="0" smtClean="0">
                <a:solidFill>
                  <a:srgbClr val="000099"/>
                </a:solidFill>
              </a:rPr>
              <a:t>M 8 = a rupture the size of Delaware</a:t>
            </a:r>
          </a:p>
          <a:p>
            <a:endParaRPr lang="en-US" b="1" dirty="0" smtClean="0">
              <a:solidFill>
                <a:srgbClr val="000099"/>
              </a:solidFill>
            </a:endParaRPr>
          </a:p>
          <a:p>
            <a:r>
              <a:rPr lang="en-US" b="1" dirty="0" smtClean="0">
                <a:solidFill>
                  <a:srgbClr val="000099"/>
                </a:solidFill>
              </a:rPr>
              <a:t>All HF combined in California uses 305 Acre-feet of water per year</a:t>
            </a:r>
          </a:p>
          <a:p>
            <a:r>
              <a:rPr lang="en-US" b="1" dirty="0" smtClean="0">
                <a:solidFill>
                  <a:srgbClr val="000099"/>
                </a:solidFill>
              </a:rPr>
              <a:t>An average microchip producer uses 1086 Acre-feet of water in one year</a:t>
            </a:r>
            <a:endParaRPr lang="en-US" b="1" dirty="0">
              <a:solidFill>
                <a:srgbClr val="000099"/>
              </a:solidFill>
            </a:endParaRPr>
          </a:p>
        </p:txBody>
      </p:sp>
      <p:sp>
        <p:nvSpPr>
          <p:cNvPr id="2" name="Rectangle 1"/>
          <p:cNvSpPr/>
          <p:nvPr/>
        </p:nvSpPr>
        <p:spPr bwMode="auto">
          <a:xfrm>
            <a:off x="139148" y="6276975"/>
            <a:ext cx="2822713" cy="581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678041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20099</TotalTime>
  <Words>3933</Words>
  <Application>Microsoft Office PowerPoint</Application>
  <PresentationFormat>On-screen Show (4:3)</PresentationFormat>
  <Paragraphs>543</Paragraphs>
  <Slides>55</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58" baseType="lpstr">
      <vt:lpstr>Default Design</vt:lpstr>
      <vt:lpstr>2_Default Design</vt:lpstr>
      <vt:lpstr>Acrobat Document</vt:lpstr>
      <vt:lpstr>American Association of  Petroleum Geologists Distinguished Lecturer</vt:lpstr>
      <vt:lpstr>Investigating The Induced Seismicity Potential In Energy Technologies To Understand How To Limit The Occurrence Of Felt Seismicity And Its Impacts</vt:lpstr>
      <vt:lpstr>Oklahoma’s New Seismic Monitoring Network</vt:lpstr>
      <vt:lpstr>PowerPoint Presentation</vt:lpstr>
      <vt:lpstr>2.4 Million Barrels Per Day Increase in 2 Years!</vt:lpstr>
      <vt:lpstr>Bakken Shale October 2014</vt:lpstr>
      <vt:lpstr>PowerPoint Presentation</vt:lpstr>
      <vt:lpstr>PowerPoint Presentation</vt:lpstr>
      <vt:lpstr>Some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Maximum Seismic Moment  and Magnitude From A. McGarr, 2014 </vt:lpstr>
      <vt:lpstr>Social License to Operate</vt:lpstr>
      <vt:lpstr>Dimock, PA</vt:lpstr>
      <vt:lpstr>Breaking News!!</vt:lpstr>
      <vt:lpstr>Hydrofracturing Earthquakes</vt:lpstr>
      <vt:lpstr>Terry Engelder’s 6 Oil Industry Mistakes</vt:lpstr>
      <vt:lpstr>Terry Engelder cont.</vt:lpstr>
      <vt:lpstr>More Breaking News</vt:lpstr>
      <vt:lpstr>Maule Earthquake</vt:lpstr>
      <vt:lpstr>"2010 Chile earthquake NOAA tsunami travel time projection 2010-02-27" by National Oceanic and Atmospheric Administration - http://wcatwc.arh.noaa.gov/2010/02/27/725245/06/ttvu725245-06.jpg. Licensed under Public domain via Wikimedia Commons </vt:lpstr>
      <vt:lpstr>"Chile Earthquake 2010 - Maipú 1" by Jorge Barrios - Own work. Licensed under Creative Commons Attribution-Share Alike 3.0 via Wikimedia Commons</vt:lpstr>
      <vt:lpstr>Breaking News California</vt:lpstr>
      <vt:lpstr>International Breaking News</vt:lpstr>
      <vt:lpstr>PowerPoint Presentation</vt:lpstr>
      <vt:lpstr>PowerPoint Presentation</vt:lpstr>
      <vt:lpstr>PowerPoint Presentation</vt:lpstr>
      <vt:lpstr>Abstract In 2010 Senator Bingaman of New Mexico requested that Department of Energy Secretary Steven Chu engage the National Research Council (NRC), the operating arm of the National Academy of Sciences and National Academy of Engineering, to form an ad hoc committee to examine the topic of “Induced Seismicity Potential in Energy Technologies”. The committee of eleven members was formed from a large set of nominees sent to the NRC staff from a spectrum of professionals in academia, government, and industry and was approved by the chair of the NRC. The committee members, each of whom served pro bono for the duration of the project, brought a wide range of expertise to the study including oil and gas exploration and production, geothermal energy, drilling engineering, fluid injection, seismic monitoring and modeling, seismic hazard assessment, geomechanics, mining engineering, fluid-rock interaction, and regulatory oversight, with professional experience derived from academic research, private industry, and government service. During the course of a year, the committee convened five public information-gathering meetings and produced a consensus report that assessed the current situation related to induced seismicity in the United States for various energy technologies including hazards, risks, government roles and responsibilities, proposed research needs and suggestions on how to move forward. The report stands as an example of how a group of objective professionals with varying viewpoints can come to a consensus and produce a useful, scientifically-grounded document to help guide developments with emerging energy technologies.   </vt:lpstr>
      <vt:lpstr>PowerPoint Presentation</vt:lpstr>
      <vt:lpstr>PowerPoint Presentation</vt:lpstr>
      <vt:lpstr>PowerPoint Presentation</vt:lpstr>
      <vt:lpstr>PowerPoint Presentation</vt:lpstr>
      <vt:lpstr>PowerPoint Presentation</vt:lpstr>
    </vt:vector>
  </TitlesOfParts>
  <Company>The National Academies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Identity Training Branding Concepts and Standards</dc:title>
  <dc:creator>Lcoffee</dc:creator>
  <cp:lastModifiedBy>-32768</cp:lastModifiedBy>
  <cp:revision>570</cp:revision>
  <cp:lastPrinted>2002-08-01T17:16:37Z</cp:lastPrinted>
  <dcterms:created xsi:type="dcterms:W3CDTF">2014-09-23T04:28:43Z</dcterms:created>
  <dcterms:modified xsi:type="dcterms:W3CDTF">2015-02-24T03:51:01Z</dcterms:modified>
</cp:coreProperties>
</file>